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8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1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0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7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85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3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7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6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37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6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453A-FDE8-4663-8F4E-1062C8D92E19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7116-4CB7-4DE4-8C50-9513F2A260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0" y="8586087"/>
            <a:ext cx="6858000" cy="13199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4049859"/>
            <a:ext cx="6858000" cy="35916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237515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bg1"/>
                </a:solidFill>
                <a:latin typeface="SansSerif" panose="00000400000000000000" pitchFamily="2" charset="2"/>
              </a:rPr>
              <a:t>II </a:t>
            </a:r>
            <a:r>
              <a:rPr lang="es-ES" sz="4000" b="1" dirty="0">
                <a:solidFill>
                  <a:schemeClr val="bg1"/>
                </a:solidFill>
                <a:latin typeface="SansSerif" panose="00000400000000000000" pitchFamily="2" charset="2"/>
              </a:rPr>
              <a:t>JORNADAS DE PACIENTES CON ESCLEROSIS MÚLTIPLE</a:t>
            </a:r>
            <a:br>
              <a:rPr lang="es-ES" sz="4000" b="1" dirty="0">
                <a:solidFill>
                  <a:schemeClr val="bg1"/>
                </a:solidFill>
                <a:latin typeface="SansSerif" panose="00000400000000000000" pitchFamily="2" charset="2"/>
              </a:rPr>
            </a:br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2277" y="2539445"/>
            <a:ext cx="5143500" cy="78196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Miércoles 3 de Junio de 2026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16:00H A 18:30H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  <a:p>
            <a:endParaRPr lang="es-ES" b="1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448" y="8684217"/>
            <a:ext cx="6858000" cy="104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solidFill>
                  <a:schemeClr val="bg1"/>
                </a:solidFill>
                <a:latin typeface="SansSerif" panose="00000400000000000000" pitchFamily="2" charset="2"/>
              </a:rPr>
              <a:t>Salón de actos del Hospital Infantil - Hospital Universitario La Paz. </a:t>
            </a:r>
          </a:p>
          <a:p>
            <a:r>
              <a:rPr lang="es-ES" sz="900" dirty="0">
                <a:solidFill>
                  <a:schemeClr val="bg1"/>
                </a:solidFill>
                <a:latin typeface="SansSerif" panose="00000400000000000000" pitchFamily="2" charset="2"/>
              </a:rPr>
              <a:t>P.º de la Castellana, 261, Fuencarral-El Pardo, 28046 Madrid</a:t>
            </a:r>
          </a:p>
          <a:p>
            <a:r>
              <a:rPr lang="es-ES" sz="900" dirty="0">
                <a:solidFill>
                  <a:schemeClr val="bg1"/>
                </a:solidFill>
                <a:latin typeface="SansSerif" panose="00000400000000000000" pitchFamily="2" charset="2"/>
              </a:rPr>
              <a:t>Entrada libre hasta completar el aforo</a:t>
            </a:r>
          </a:p>
          <a:p>
            <a:endParaRPr lang="es-ES" sz="11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9172" t="11349" r="21265" b="59497"/>
          <a:stretch/>
        </p:blipFill>
        <p:spPr>
          <a:xfrm>
            <a:off x="3387113" y="4804583"/>
            <a:ext cx="979618" cy="973112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" name="AutoShape 2" descr="Inmaculada PUERTAS | Hospital Universitario La Paz, Madrid | Servicio de  Neurología | Research pro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3" y="4698903"/>
            <a:ext cx="991191" cy="991191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579" t="9152" r="6263"/>
          <a:stretch/>
        </p:blipFill>
        <p:spPr>
          <a:xfrm>
            <a:off x="1882431" y="4751495"/>
            <a:ext cx="995856" cy="101216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107999" y="5711483"/>
            <a:ext cx="1290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Inmaculada Puertas Muñoz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91014" y="5759941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Gabriel Torres Iglesias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681891" y="7211933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Juan Granja López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475200" y="5738226"/>
            <a:ext cx="1304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Mireya Fernández-</a:t>
            </a:r>
            <a:r>
              <a:rPr lang="es-ES" sz="1100" dirty="0" err="1">
                <a:solidFill>
                  <a:schemeClr val="bg1"/>
                </a:solidFill>
              </a:rPr>
              <a:t>Fournier</a:t>
            </a:r>
            <a:r>
              <a:rPr lang="es-ES" sz="1100" dirty="0">
                <a:solidFill>
                  <a:schemeClr val="bg1"/>
                </a:solidFill>
              </a:rPr>
              <a:t> Fernández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3841" y="7684036"/>
            <a:ext cx="6542919" cy="84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SERVICIO DE NEUROLOGÍA - UNIDAD DE NEUROINMUNOLOGÍA Y ESCLEROSIS MÚLTIPLE.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HOSPITAL UNIVERSITARIO LA PAZ</a:t>
            </a: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Instituto de Investigación Sanitaria del Hospital Universitario La Paz - </a:t>
            </a:r>
            <a:r>
              <a:rPr lang="es-ES" sz="1100" dirty="0" err="1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IdiPaz</a:t>
            </a:r>
            <a:endParaRPr lang="es-ES" sz="1100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857250" y="4107317"/>
            <a:ext cx="5143500" cy="78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latin typeface="SansSerif" panose="00000400000000000000" pitchFamily="2" charset="2"/>
              </a:rPr>
              <a:t>JORNADA DE AVANCES Y RESPUESTAS PRÁCTICAS EN ESCLEROSIS MÚLTIPLE</a:t>
            </a:r>
          </a:p>
          <a:p>
            <a:endParaRPr lang="es-ES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endParaRPr lang="es-ES" b="1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pic>
        <p:nvPicPr>
          <p:cNvPr id="11" name="Picture 10" descr="A person wearing glasses and a white coat&#10;&#10;Description automatically generated">
            <a:extLst>
              <a:ext uri="{FF2B5EF4-FFF2-40B4-BE49-F238E27FC236}">
                <a16:creationId xmlns:a16="http://schemas.microsoft.com/office/drawing/2014/main" id="{20A13C07-52F9-E53A-1A9E-606705B7A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46" y="6169113"/>
            <a:ext cx="1085501" cy="1085501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3110448"/>
            <a:ext cx="1482810" cy="75657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8" t="-10157" r="27411" b="-1"/>
          <a:stretch/>
        </p:blipFill>
        <p:spPr>
          <a:xfrm>
            <a:off x="4251076" y="3444155"/>
            <a:ext cx="2533224" cy="398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14632" t="5368" r="15894" b="32737"/>
          <a:stretch/>
        </p:blipFill>
        <p:spPr>
          <a:xfrm>
            <a:off x="4981547" y="4828524"/>
            <a:ext cx="932199" cy="830505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4918262" y="4765252"/>
            <a:ext cx="1079705" cy="1109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25000" t="57173" r="66118" b="28909"/>
          <a:stretch/>
        </p:blipFill>
        <p:spPr>
          <a:xfrm>
            <a:off x="1309314" y="6301904"/>
            <a:ext cx="1055850" cy="930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10" y="6244122"/>
            <a:ext cx="1027477" cy="102747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483130" y="5716100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Beatriz </a:t>
            </a:r>
            <a:r>
              <a:rPr lang="es-ES" sz="1100" dirty="0" err="1">
                <a:solidFill>
                  <a:schemeClr val="bg1"/>
                </a:solidFill>
              </a:rPr>
              <a:t>Chamorro´Hernández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57441" y="7266661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Laura </a:t>
            </a:r>
            <a:r>
              <a:rPr lang="es-ES" sz="1100" dirty="0" err="1">
                <a:solidFill>
                  <a:schemeClr val="bg1"/>
                </a:solidFill>
              </a:rPr>
              <a:t>Lacruz</a:t>
            </a:r>
            <a:r>
              <a:rPr lang="es-ES" sz="1100" dirty="0">
                <a:solidFill>
                  <a:schemeClr val="bg1"/>
                </a:solidFill>
              </a:rPr>
              <a:t> Ballester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821414" y="7252659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Laura O ero Ortega</a:t>
            </a:r>
          </a:p>
        </p:txBody>
      </p:sp>
    </p:spTree>
    <p:extLst>
      <p:ext uri="{BB962C8B-B14F-4D97-AF65-F5344CB8AC3E}">
        <p14:creationId xmlns:p14="http://schemas.microsoft.com/office/powerpoint/2010/main" val="291348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407" y="1309228"/>
            <a:ext cx="5915025" cy="73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16 h. Bienvenida y recepción de asistentes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16:15 h: Inauguración</a:t>
            </a:r>
          </a:p>
          <a:p>
            <a:pPr marL="0" indent="0"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"/>
            <a:ext cx="6858000" cy="13011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SansSerif" panose="00000400000000000000" pitchFamily="2" charset="2"/>
              </a:rPr>
              <a:t>BIENVENIDA</a:t>
            </a:r>
          </a:p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21218" y="665019"/>
            <a:ext cx="5784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Dra. Ana Frank. Jefa de Servicio de Neurología</a:t>
            </a:r>
          </a:p>
          <a:p>
            <a:r>
              <a:rPr lang="es-ES" sz="1600" dirty="0">
                <a:solidFill>
                  <a:schemeClr val="bg1"/>
                </a:solidFill>
              </a:rPr>
              <a:t>Dra. Inmaculada Puertas. Unidad de Esclerosis Múltiple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970555"/>
            <a:ext cx="6858000" cy="598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SansSerif" panose="00000400000000000000" pitchFamily="2" charset="2"/>
              </a:rPr>
              <a:t>MESA 1 </a:t>
            </a:r>
          </a:p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703" y="2735484"/>
            <a:ext cx="6643185" cy="91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16:30 h: 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Visión Global de la Esclerosis Múltiple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- Inmaculada Puertas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16: 45 h: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Síntomas invisibles en Esclerosis Múltiple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- Juan Granja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17:00 h: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Discusión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" y="3775975"/>
            <a:ext cx="6858000" cy="6744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endParaRPr lang="es-ES" sz="28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SansSerif" panose="00000400000000000000" pitchFamily="2" charset="2"/>
              </a:rPr>
              <a:t>MESA 2</a:t>
            </a:r>
          </a:p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3703" y="4527973"/>
            <a:ext cx="6750593" cy="130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17:10h: 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Planificación familiar en Esclerosis Múltiple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- Mireya Fernández-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Fournier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  <a:p>
            <a:pPr marL="0" indent="0">
              <a:buNone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17: 25 h: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Investigación y avances en el tratamiento de la Esclerosis Múltiple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 - Gabriel Torres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17:40 h: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Discusión</a:t>
            </a:r>
          </a:p>
          <a:p>
            <a:pPr marL="0" indent="0">
              <a:buNone/>
            </a:pPr>
            <a:endParaRPr lang="es-ES" sz="1800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841960" y="1594032"/>
            <a:ext cx="806115" cy="7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947585" y="3691622"/>
            <a:ext cx="806115" cy="7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6022432" y="6686155"/>
            <a:ext cx="806115" cy="7364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utoShape 2" descr="Matraz - Iconos gratis de agricultura y jardin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658" t="8445" r="5444" b="11402"/>
          <a:stretch/>
        </p:blipFill>
        <p:spPr>
          <a:xfrm>
            <a:off x="6133078" y="6807668"/>
            <a:ext cx="620622" cy="559577"/>
          </a:xfrm>
          <a:prstGeom prst="ellipse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267" t="4465" r="12065" b="4734"/>
          <a:stretch/>
        </p:blipFill>
        <p:spPr>
          <a:xfrm>
            <a:off x="6132138" y="3799861"/>
            <a:ext cx="484083" cy="5809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80" y="1582159"/>
            <a:ext cx="705853" cy="7058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DE3DFE5-3BB7-C509-64E2-37149DB069A4}"/>
              </a:ext>
            </a:extLst>
          </p:cNvPr>
          <p:cNvSpPr txBox="1">
            <a:spLocks/>
          </p:cNvSpPr>
          <p:nvPr/>
        </p:nvSpPr>
        <p:spPr>
          <a:xfrm>
            <a:off x="-1" y="7353742"/>
            <a:ext cx="6858000" cy="7922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bg1"/>
                </a:solidFill>
                <a:latin typeface="SansSerif" panose="00000400000000000000" pitchFamily="2" charset="2"/>
              </a:rPr>
              <a:t>MESA REDONDA</a:t>
            </a:r>
          </a:p>
          <a:p>
            <a:endParaRPr lang="es-ES" sz="40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r>
              <a:rPr lang="es-ES" sz="4000" b="1" dirty="0">
                <a:solidFill>
                  <a:schemeClr val="bg1"/>
                </a:solidFill>
                <a:latin typeface="SansSerif" panose="00000400000000000000" pitchFamily="2" charset="2"/>
              </a:rPr>
              <a:t>Abordaje integral de la Esclerosis Múltiple</a:t>
            </a:r>
          </a:p>
          <a:p>
            <a:r>
              <a:rPr lang="es-ES" sz="4000" dirty="0">
                <a:solidFill>
                  <a:schemeClr val="bg1"/>
                </a:solidFill>
                <a:latin typeface="SansSerif" panose="00000400000000000000" pitchFamily="2" charset="2"/>
              </a:rPr>
              <a:t>				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B238A70-3317-7B2E-469E-C835260502D5}"/>
              </a:ext>
            </a:extLst>
          </p:cNvPr>
          <p:cNvSpPr/>
          <p:nvPr/>
        </p:nvSpPr>
        <p:spPr>
          <a:xfrm>
            <a:off x="4548082" y="2233994"/>
            <a:ext cx="1895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Dra. Laura </a:t>
            </a:r>
            <a:r>
              <a:rPr lang="es-ES" sz="1600" dirty="0" err="1">
                <a:solidFill>
                  <a:schemeClr val="bg1"/>
                </a:solidFill>
              </a:rPr>
              <a:t>Lacruz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FD0DFCB-7848-F27E-FE2A-C3A2339DBB04}"/>
              </a:ext>
            </a:extLst>
          </p:cNvPr>
          <p:cNvSpPr/>
          <p:nvPr/>
        </p:nvSpPr>
        <p:spPr>
          <a:xfrm>
            <a:off x="4130963" y="4079565"/>
            <a:ext cx="1710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Dra. Laura Otero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084D9FD-43CC-6186-5EB3-E6DCADA69764}"/>
              </a:ext>
            </a:extLst>
          </p:cNvPr>
          <p:cNvSpPr/>
          <p:nvPr/>
        </p:nvSpPr>
        <p:spPr>
          <a:xfrm>
            <a:off x="5998181" y="5114857"/>
            <a:ext cx="806115" cy="776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Marcador de contenido 6">
            <a:extLst>
              <a:ext uri="{FF2B5EF4-FFF2-40B4-BE49-F238E27FC236}">
                <a16:creationId xmlns:a16="http://schemas.microsoft.com/office/drawing/2014/main" id="{2158DA74-C3F0-AD1F-173F-6504BEF80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70" y="5225377"/>
            <a:ext cx="467851" cy="590864"/>
          </a:xfrm>
          <a:prstGeom prst="rect">
            <a:avLst/>
          </a:prstGeom>
        </p:spPr>
      </p:pic>
      <p:sp>
        <p:nvSpPr>
          <p:cNvPr id="27" name="Marcador de contenido 2"/>
          <p:cNvSpPr txBox="1">
            <a:spLocks/>
          </p:cNvSpPr>
          <p:nvPr/>
        </p:nvSpPr>
        <p:spPr>
          <a:xfrm>
            <a:off x="53703" y="8207903"/>
            <a:ext cx="6527379" cy="745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Participantes: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Beatriz Chamorro, Gabriel Torres, Mireya Fernández-</a:t>
            </a:r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Fournier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, Juan Granja, Laura Otero, Laura </a:t>
            </a:r>
            <a:r>
              <a:rPr lang="es-ES" sz="1200" dirty="0" err="1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Lacruz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,  Inmaculada Puertas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SansSerif" panose="00000400000000000000" pitchFamily="2" charset="2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18:30: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Comentarios. Discusión. Ruegos y preguntas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382" y="21550"/>
            <a:ext cx="2726845" cy="41161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347" y="39427"/>
            <a:ext cx="1034200" cy="5276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13" y="9571135"/>
            <a:ext cx="1017392" cy="185760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-1" y="6001457"/>
            <a:ext cx="6858000" cy="6744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endParaRPr lang="es-ES" sz="2800" b="1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SansSerif" panose="00000400000000000000" pitchFamily="2" charset="2"/>
              </a:rPr>
              <a:t>MESA 3</a:t>
            </a:r>
          </a:p>
          <a:p>
            <a:endParaRPr lang="es-ES" sz="4000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91797" y="6861009"/>
            <a:ext cx="1475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17:50 h - 18:30:</a:t>
            </a:r>
            <a:endParaRPr lang="es-ES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23975" y="6851010"/>
            <a:ext cx="525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SansSerif" panose="00000400000000000000" pitchFamily="2" charset="2"/>
              </a:rPr>
              <a:t>La Esclerosis Múltiple desde la visión de los pacientes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592" y="9391156"/>
            <a:ext cx="743776" cy="37798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3" y="14422818"/>
            <a:ext cx="165475" cy="9308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82" y="9333959"/>
            <a:ext cx="1035765" cy="54461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5686" y="9351197"/>
            <a:ext cx="967539" cy="44430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575" y="9428215"/>
            <a:ext cx="878719" cy="28225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9422" y="8693531"/>
            <a:ext cx="1087466" cy="654737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55575" y="9015453"/>
            <a:ext cx="2709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Con la colaboración de 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2990" y="8783126"/>
            <a:ext cx="913706" cy="608030"/>
          </a:xfrm>
          <a:prstGeom prst="rect">
            <a:avLst/>
          </a:prstGeom>
        </p:spPr>
      </p:pic>
      <p:pic>
        <p:nvPicPr>
          <p:cNvPr id="1026" name="Picture 2" descr="Communiqué de presse - Juvisé Pharmaceuticals a rapidement réussi la ...">
            <a:extLst>
              <a:ext uri="{FF2B5EF4-FFF2-40B4-BE49-F238E27FC236}">
                <a16:creationId xmlns:a16="http://schemas.microsoft.com/office/drawing/2014/main" id="{24CB3C10-8EA4-B19B-6FC6-98FA0B74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25" y="9214819"/>
            <a:ext cx="1035765" cy="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4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001d4d2-76b9-44a6-bec6-5aee37463dca}" enabled="1" method="Privilege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275</Words>
  <Application>Microsoft Office PowerPoint</Application>
  <PresentationFormat>A4 (210 x 297 mm)</PresentationFormat>
  <Paragraphs>47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SansSerif</vt:lpstr>
      <vt:lpstr>Tema de Office</vt:lpstr>
      <vt:lpstr>II JORNADAS DE PACIENTES CON ESCLEROSIS MÚLTIPLE 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JORNADAS DE PACIENTES CON ESCLEROSIS MÚLTIPLE</dc:title>
  <dc:creator>Pgrancex08</dc:creator>
  <cp:lastModifiedBy>inmaculada puertas muñoz</cp:lastModifiedBy>
  <cp:revision>50</cp:revision>
  <dcterms:created xsi:type="dcterms:W3CDTF">2025-11-12T08:06:32Z</dcterms:created>
  <dcterms:modified xsi:type="dcterms:W3CDTF">2026-03-11T12:55:16Z</dcterms:modified>
</cp:coreProperties>
</file>