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6256000" cy="12192000"/>
  <p:notesSz cx="162560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353" autoAdjust="0"/>
    <p:restoredTop sz="94654"/>
  </p:normalViewPr>
  <p:slideViewPr>
    <p:cSldViewPr>
      <p:cViewPr>
        <p:scale>
          <a:sx n="60" d="100"/>
          <a:sy n="60" d="100"/>
        </p:scale>
        <p:origin x="244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779520"/>
            <a:ext cx="13817600" cy="256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6827520"/>
            <a:ext cx="11379200" cy="304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804160"/>
            <a:ext cx="707136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804160"/>
            <a:ext cx="707136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487680"/>
            <a:ext cx="14630400" cy="195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804160"/>
            <a:ext cx="1463040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11338560"/>
            <a:ext cx="520192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11338560"/>
            <a:ext cx="373888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11338560"/>
            <a:ext cx="373888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rene.cuevas@salud.madrid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hyperlink" Target="mailto:donaciones@idipaz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5712458" y="2978842"/>
            <a:ext cx="4907280" cy="7211567"/>
            <a:chOff x="9637775" y="4760976"/>
            <a:chExt cx="4907280" cy="7211567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7775" y="8348471"/>
              <a:ext cx="4907280" cy="36240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3015" y="4760976"/>
              <a:ext cx="4876799" cy="3599688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6005257" y="8756267"/>
            <a:ext cx="4245485" cy="115441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382270" marR="5080" indent="-370205" algn="ctr">
              <a:lnSpc>
                <a:spcPct val="101099"/>
              </a:lnSpc>
              <a:spcBef>
                <a:spcPts val="75"/>
              </a:spcBef>
            </a:pPr>
            <a:endParaRPr lang="es-ES" sz="2400" b="1" spc="55" dirty="0" smtClean="0">
              <a:solidFill>
                <a:srgbClr val="092131"/>
              </a:solidFill>
              <a:latin typeface="Cambria" panose="02040503050406030204" pitchFamily="18" charset="0"/>
              <a:cs typeface="Times New Roman"/>
            </a:endParaRPr>
          </a:p>
          <a:p>
            <a:pPr marL="382270" marR="5080" indent="-370205" algn="ctr">
              <a:lnSpc>
                <a:spcPct val="101099"/>
              </a:lnSpc>
              <a:spcBef>
                <a:spcPts val="75"/>
              </a:spcBef>
            </a:pPr>
            <a:r>
              <a:rPr lang="es-ES" sz="2400" b="1" spc="55" dirty="0" err="1" smtClean="0">
                <a:solidFill>
                  <a:srgbClr val="092131"/>
                </a:solidFill>
                <a:latin typeface="Cambria" panose="02040503050406030204" pitchFamily="18" charset="0"/>
                <a:cs typeface="Times New Roman"/>
              </a:rPr>
              <a:t>Registration</a:t>
            </a:r>
            <a:r>
              <a:rPr lang="es-ES" sz="2400" b="1" spc="55" dirty="0" smtClean="0">
                <a:solidFill>
                  <a:srgbClr val="092131"/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lang="es-ES" sz="2400" b="1" spc="55" dirty="0" err="1" smtClean="0">
                <a:solidFill>
                  <a:srgbClr val="092131"/>
                </a:solidFill>
                <a:latin typeface="Cambria" panose="02040503050406030204" pitchFamily="18" charset="0"/>
                <a:cs typeface="Times New Roman"/>
              </a:rPr>
              <a:t>fee</a:t>
            </a:r>
            <a:r>
              <a:rPr sz="2400" b="1" spc="-75" dirty="0" smtClean="0">
                <a:solidFill>
                  <a:srgbClr val="092131"/>
                </a:solidFill>
                <a:latin typeface="Cambria" panose="02040503050406030204" pitchFamily="18" charset="0"/>
                <a:cs typeface="Times New Roman"/>
              </a:rPr>
              <a:t>:</a:t>
            </a:r>
            <a:r>
              <a:rPr sz="2400" spc="-185" dirty="0" smtClean="0">
                <a:solidFill>
                  <a:srgbClr val="092131"/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lang="es-ES" sz="2400" spc="-185" dirty="0">
                <a:solidFill>
                  <a:srgbClr val="092131"/>
                </a:solidFill>
                <a:latin typeface="Cambria" panose="02040503050406030204" pitchFamily="18" charset="0"/>
                <a:cs typeface="Times New Roman"/>
              </a:rPr>
              <a:t>1</a:t>
            </a:r>
            <a:r>
              <a:rPr sz="2400" dirty="0" smtClean="0">
                <a:solidFill>
                  <a:srgbClr val="092131"/>
                </a:solidFill>
                <a:latin typeface="Cambria" panose="02040503050406030204" pitchFamily="18" charset="0"/>
                <a:cs typeface="Times New Roman"/>
              </a:rPr>
              <a:t>00</a:t>
            </a:r>
            <a:r>
              <a:rPr sz="2400" spc="-180" dirty="0" smtClean="0">
                <a:solidFill>
                  <a:srgbClr val="092131"/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sz="2400" spc="-50" dirty="0" smtClean="0">
                <a:solidFill>
                  <a:srgbClr val="092131"/>
                </a:solidFill>
                <a:latin typeface="Cambria" panose="02040503050406030204" pitchFamily="18" charset="0"/>
                <a:cs typeface="Times New Roman"/>
              </a:rPr>
              <a:t>€</a:t>
            </a:r>
            <a:endParaRPr lang="es-ES" sz="2400" spc="-50" dirty="0" smtClean="0">
              <a:solidFill>
                <a:srgbClr val="092131"/>
              </a:solidFill>
              <a:latin typeface="Cambria" panose="02040503050406030204" pitchFamily="18" charset="0"/>
              <a:cs typeface="Times New Roman"/>
            </a:endParaRPr>
          </a:p>
          <a:p>
            <a:pPr marL="382270" marR="5080" indent="-370205" algn="ctr">
              <a:lnSpc>
                <a:spcPct val="101099"/>
              </a:lnSpc>
              <a:spcBef>
                <a:spcPts val="75"/>
              </a:spcBef>
            </a:pPr>
            <a:endParaRPr lang="es-ES" sz="2400" spc="-50" dirty="0" smtClean="0">
              <a:solidFill>
                <a:srgbClr val="092131"/>
              </a:solidFill>
              <a:latin typeface="Cambria" panose="02040503050406030204" pitchFamily="18" charset="0"/>
              <a:cs typeface="Times New Roman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3873499" y="525606"/>
            <a:ext cx="850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Microsoft Tai Le" panose="020B0502040204020203" pitchFamily="34" charset="0"/>
              </a:rPr>
              <a:t>ONLINE COURSE ON MICROSURGERY IN EXPERIMENTAL TRANSPLANTATION MODELS (4th </a:t>
            </a:r>
            <a:r>
              <a:rPr lang="es-E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Microsoft Tai Le" panose="020B0502040204020203" pitchFamily="34" charset="0"/>
              </a:rPr>
              <a:t>Edition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Microsoft Tai Le" panose="020B0502040204020203" pitchFamily="34" charset="0"/>
              </a:rPr>
              <a:t>)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Microsoft Tai Le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Microsoft Tai Le" panose="020B0502040204020203" pitchFamily="34" charset="0"/>
              </a:rPr>
              <a:t>Training and Research </a:t>
            </a:r>
            <a:r>
              <a:rPr lang="es-ES" sz="2000" b="1" dirty="0">
                <a:solidFill>
                  <a:schemeClr val="tx1"/>
                </a:solidFill>
                <a:latin typeface="Cambria" panose="02040503050406030204" pitchFamily="18" charset="0"/>
                <a:cs typeface="Microsoft Tai Le" panose="020B0502040204020203" pitchFamily="34" charset="0"/>
              </a:rPr>
              <a:t>- </a:t>
            </a:r>
            <a:r>
              <a:rPr lang="es-E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Microsoft Tai Le" panose="020B0502040204020203" pitchFamily="34" charset="0"/>
              </a:rPr>
              <a:t>LA PAZ UNIVERSITY HOSPITAL</a:t>
            </a:r>
            <a:endParaRPr lang="es-ES" sz="2000" b="1" dirty="0" smtClean="0">
              <a:solidFill>
                <a:schemeClr val="tx1"/>
              </a:solidFill>
              <a:latin typeface="Cambria" panose="02040503050406030204" pitchFamily="18" charset="0"/>
              <a:cs typeface="Microsoft Tai Le" panose="020B0502040204020203" pitchFamily="34" charset="0"/>
            </a:endParaRPr>
          </a:p>
        </p:txBody>
      </p:sp>
      <p:pic>
        <p:nvPicPr>
          <p:cNvPr id="60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562" y="10612898"/>
            <a:ext cx="4410647" cy="883630"/>
          </a:xfrm>
          <a:prstGeom prst="rect">
            <a:avLst/>
          </a:prstGeom>
        </p:spPr>
      </p:pic>
      <p:pic>
        <p:nvPicPr>
          <p:cNvPr id="61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2200" y="10624750"/>
            <a:ext cx="1808989" cy="986936"/>
          </a:xfrm>
          <a:prstGeom prst="rect">
            <a:avLst/>
          </a:prstGeom>
        </p:spPr>
      </p:pic>
      <p:pic>
        <p:nvPicPr>
          <p:cNvPr id="22" name="Picture 2" descr="ERN TransplantChild – European Reference Network on transplantation in  children">
            <a:extLst>
              <a:ext uri="{FF2B5EF4-FFF2-40B4-BE49-F238E27FC236}">
                <a16:creationId xmlns:a16="http://schemas.microsoft.com/office/drawing/2014/main" id="{9EE605EC-2888-15E1-78A2-9AB12666C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16301" r="14789" b="16700"/>
          <a:stretch/>
        </p:blipFill>
        <p:spPr bwMode="auto">
          <a:xfrm>
            <a:off x="11809643" y="10190409"/>
            <a:ext cx="2121927" cy="13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448191" y="6926924"/>
            <a:ext cx="9035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The </a:t>
            </a:r>
            <a:r>
              <a:rPr lang="es-ES" dirty="0" err="1" smtClean="0">
                <a:solidFill>
                  <a:schemeClr val="tx1"/>
                </a:solidFill>
              </a:rPr>
              <a:t>Microsurgery</a:t>
            </a:r>
            <a:r>
              <a:rPr lang="es-ES" dirty="0" smtClean="0">
                <a:solidFill>
                  <a:schemeClr val="tx1"/>
                </a:solidFill>
              </a:rPr>
              <a:t> in Experimental Transplantation </a:t>
            </a:r>
            <a:r>
              <a:rPr lang="es-ES" dirty="0" err="1" smtClean="0">
                <a:solidFill>
                  <a:schemeClr val="tx1"/>
                </a:solidFill>
              </a:rPr>
              <a:t>Models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Course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available</a:t>
            </a:r>
            <a:r>
              <a:rPr lang="es-ES" dirty="0" smtClean="0">
                <a:solidFill>
                  <a:schemeClr val="tx1"/>
                </a:solidFill>
              </a:rPr>
              <a:t> at https</a:t>
            </a:r>
            <a:r>
              <a:rPr lang="es-ES" dirty="0" smtClean="0">
                <a:solidFill>
                  <a:schemeClr val="tx1"/>
                </a:solidFill>
              </a:rPr>
              <a:t>://cursosceasec.es/ </a:t>
            </a:r>
            <a:r>
              <a:rPr lang="es-ES" dirty="0" smtClean="0">
                <a:solidFill>
                  <a:schemeClr val="tx1"/>
                </a:solidFill>
              </a:rPr>
              <a:t>and </a:t>
            </a:r>
            <a:r>
              <a:rPr lang="es-ES" dirty="0" err="1" smtClean="0">
                <a:solidFill>
                  <a:schemeClr val="tx1"/>
                </a:solidFill>
              </a:rPr>
              <a:t>organised</a:t>
            </a:r>
            <a:r>
              <a:rPr lang="es-ES" dirty="0" smtClean="0">
                <a:solidFill>
                  <a:schemeClr val="tx1"/>
                </a:solidFill>
              </a:rPr>
              <a:t> by ERN-Transplantchild is </a:t>
            </a:r>
            <a:r>
              <a:rPr lang="es-ES" dirty="0" err="1" smtClean="0">
                <a:solidFill>
                  <a:schemeClr val="tx1"/>
                </a:solidFill>
              </a:rPr>
              <a:t>accredited</a:t>
            </a:r>
            <a:r>
              <a:rPr lang="es-ES" dirty="0" smtClean="0">
                <a:solidFill>
                  <a:schemeClr val="tx1"/>
                </a:solidFill>
              </a:rPr>
              <a:t> by the European </a:t>
            </a:r>
            <a:r>
              <a:rPr lang="es-ES" dirty="0" err="1" smtClean="0">
                <a:solidFill>
                  <a:schemeClr val="tx1"/>
                </a:solidFill>
              </a:rPr>
              <a:t>Accreditation</a:t>
            </a:r>
            <a:r>
              <a:rPr lang="es-ES" dirty="0" smtClean="0">
                <a:solidFill>
                  <a:schemeClr val="tx1"/>
                </a:solidFill>
              </a:rPr>
              <a:t> Council for </a:t>
            </a:r>
            <a:r>
              <a:rPr lang="es-ES" dirty="0" err="1" smtClean="0">
                <a:solidFill>
                  <a:schemeClr val="tx1"/>
                </a:solidFill>
              </a:rPr>
              <a:t>Continuing</a:t>
            </a:r>
            <a:r>
              <a:rPr lang="es-ES" dirty="0" smtClean="0">
                <a:solidFill>
                  <a:schemeClr val="tx1"/>
                </a:solidFill>
              </a:rPr>
              <a:t> Medical Education (EACCME®) </a:t>
            </a:r>
            <a:r>
              <a:rPr lang="es-ES" dirty="0" smtClean="0">
                <a:solidFill>
                  <a:schemeClr val="tx1"/>
                </a:solidFill>
              </a:rPr>
              <a:t>to </a:t>
            </a:r>
            <a:r>
              <a:rPr lang="es-ES" dirty="0" err="1" smtClean="0">
                <a:solidFill>
                  <a:schemeClr val="tx1"/>
                </a:solidFill>
              </a:rPr>
              <a:t>offer</a:t>
            </a:r>
            <a:r>
              <a:rPr lang="es-ES" dirty="0" smtClean="0">
                <a:solidFill>
                  <a:schemeClr val="tx1"/>
                </a:solidFill>
              </a:rPr>
              <a:t> the following CME activity for medical </a:t>
            </a:r>
            <a:r>
              <a:rPr lang="es-ES" dirty="0" err="1" smtClean="0">
                <a:solidFill>
                  <a:schemeClr val="tx1"/>
                </a:solidFill>
              </a:rPr>
              <a:t>specialists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object 2"/>
          <p:cNvSpPr/>
          <p:nvPr/>
        </p:nvSpPr>
        <p:spPr>
          <a:xfrm>
            <a:off x="516517" y="294350"/>
            <a:ext cx="15231483" cy="11449685"/>
          </a:xfrm>
          <a:custGeom>
            <a:avLst/>
            <a:gdLst/>
            <a:ahLst/>
            <a:cxnLst/>
            <a:rect l="l" t="t" r="r" b="b"/>
            <a:pathLst>
              <a:path w="7741920" h="11449685">
                <a:moveTo>
                  <a:pt x="0" y="0"/>
                </a:moveTo>
                <a:lnTo>
                  <a:pt x="7741438" y="0"/>
                </a:lnTo>
                <a:lnTo>
                  <a:pt x="7741438" y="11449288"/>
                </a:lnTo>
                <a:lnTo>
                  <a:pt x="0" y="1144928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133" y="8014636"/>
            <a:ext cx="922022" cy="922022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11035970" y="3886889"/>
            <a:ext cx="2895600" cy="1865133"/>
            <a:chOff x="10795000" y="4056270"/>
            <a:chExt cx="2895600" cy="1865133"/>
          </a:xfrm>
        </p:grpSpPr>
        <p:sp>
          <p:nvSpPr>
            <p:cNvPr id="13" name="Rectángulo 12"/>
            <p:cNvSpPr/>
            <p:nvPr/>
          </p:nvSpPr>
          <p:spPr>
            <a:xfrm>
              <a:off x="10795000" y="4463196"/>
              <a:ext cx="28575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1800" b="1" dirty="0" err="1" smtClean="0">
                  <a:solidFill>
                    <a:schemeClr val="accent5"/>
                  </a:solidFill>
                  <a:latin typeface="Cambria" panose="02040503050406030204" pitchFamily="18" charset="0"/>
                </a:rPr>
                <a:t>Available</a:t>
              </a:r>
              <a:r>
                <a:rPr lang="es-ES" sz="1800" b="1" dirty="0" smtClean="0">
                  <a:solidFill>
                    <a:schemeClr val="accent5"/>
                  </a:solidFill>
                  <a:latin typeface="Cambria" panose="02040503050406030204" pitchFamily="18" charset="0"/>
                </a:rPr>
                <a:t> </a:t>
              </a:r>
              <a:r>
                <a:rPr lang="es-ES" sz="1800" b="1" dirty="0" err="1" smtClean="0">
                  <a:solidFill>
                    <a:schemeClr val="accent5"/>
                  </a:solidFill>
                  <a:latin typeface="Cambria" panose="02040503050406030204" pitchFamily="18" charset="0"/>
                </a:rPr>
                <a:t>until</a:t>
              </a:r>
              <a:r>
                <a:rPr lang="es-ES" sz="1800" b="1" dirty="0" smtClean="0">
                  <a:solidFill>
                    <a:schemeClr val="accent5"/>
                  </a:solidFill>
                  <a:latin typeface="Cambria" panose="02040503050406030204" pitchFamily="18" charset="0"/>
                </a:rPr>
                <a:t> </a:t>
              </a:r>
              <a:r>
                <a:rPr lang="es-ES" sz="1800" b="1" dirty="0" err="1" smtClean="0">
                  <a:solidFill>
                    <a:schemeClr val="accent5"/>
                  </a:solidFill>
                  <a:latin typeface="Cambria" panose="02040503050406030204" pitchFamily="18" charset="0"/>
                </a:rPr>
                <a:t>September</a:t>
              </a:r>
              <a:r>
                <a:rPr lang="es-ES" sz="1800" b="1" dirty="0" smtClean="0">
                  <a:solidFill>
                    <a:schemeClr val="accent5"/>
                  </a:solidFill>
                  <a:latin typeface="Cambria" panose="02040503050406030204" pitchFamily="18" charset="0"/>
                </a:rPr>
                <a:t> 1st 2025</a:t>
              </a:r>
              <a:endParaRPr lang="es-ES" sz="1800" b="1" dirty="0">
                <a:solidFill>
                  <a:schemeClr val="accent5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10795000" y="4056270"/>
              <a:ext cx="2895600" cy="18651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-20599" y="4856598"/>
            <a:ext cx="6460553" cy="1560990"/>
            <a:chOff x="-105604" y="4013354"/>
            <a:chExt cx="6460553" cy="1560990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382E1D1-A96E-60F8-1B60-5CCFF107BE23}"/>
                </a:ext>
              </a:extLst>
            </p:cNvPr>
            <p:cNvGrpSpPr/>
            <p:nvPr/>
          </p:nvGrpSpPr>
          <p:grpSpPr>
            <a:xfrm>
              <a:off x="-105604" y="4092069"/>
              <a:ext cx="6460553" cy="1423467"/>
              <a:chOff x="9077516" y="7888964"/>
              <a:chExt cx="6793562" cy="1423467"/>
            </a:xfrm>
          </p:grpSpPr>
          <p:sp>
            <p:nvSpPr>
              <p:cNvPr id="27" name="object 27"/>
              <p:cNvSpPr txBox="1"/>
              <p:nvPr/>
            </p:nvSpPr>
            <p:spPr>
              <a:xfrm>
                <a:off x="9261087" y="7888964"/>
                <a:ext cx="6609991" cy="84382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b="1" spc="-20" dirty="0" smtClean="0">
                    <a:solidFill>
                      <a:srgbClr val="75B6E5"/>
                    </a:solidFill>
                    <a:latin typeface="Cambria" panose="02040503050406030204" pitchFamily="18" charset="0"/>
                    <a:cs typeface="Times New Roman"/>
                  </a:rPr>
                  <a:t>GENERAL</a:t>
                </a:r>
                <a:r>
                  <a:rPr lang="es-ES" sz="1800" b="1" spc="-20" dirty="0" smtClean="0">
                    <a:solidFill>
                      <a:srgbClr val="75B6E5"/>
                    </a:solidFill>
                    <a:latin typeface="Cambria" panose="02040503050406030204" pitchFamily="18" charset="0"/>
                    <a:cs typeface="Times New Roman"/>
                  </a:rPr>
                  <a:t> INFORMATION</a:t>
                </a:r>
                <a:endParaRPr sz="1800" dirty="0">
                  <a:latin typeface="Cambria" panose="02040503050406030204" pitchFamily="18" charset="0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  <a:spcBef>
                    <a:spcPts val="20"/>
                  </a:spcBef>
                </a:pPr>
                <a:r>
                  <a:rPr sz="1800" dirty="0" err="1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Informa</a:t>
                </a:r>
                <a:r>
                  <a:rPr lang="es-ES" sz="1800" dirty="0" err="1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tion</a:t>
                </a:r>
                <a:r>
                  <a:rPr lang="es-ES" sz="1800" dirty="0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 and </a:t>
                </a:r>
                <a:r>
                  <a:rPr lang="es-ES" sz="1800" dirty="0" err="1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Technical</a:t>
                </a:r>
                <a:r>
                  <a:rPr lang="es-ES" dirty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endParaRPr lang="es-ES" dirty="0" smtClean="0">
                  <a:solidFill>
                    <a:srgbClr val="092131"/>
                  </a:solidFill>
                  <a:latin typeface="Cambria" panose="02040503050406030204" pitchFamily="18" charset="0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  <a:spcBef>
                    <a:spcPts val="20"/>
                  </a:spcBef>
                </a:pPr>
                <a:r>
                  <a:rPr sz="1800" dirty="0" err="1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Secre</a:t>
                </a:r>
                <a:r>
                  <a:rPr lang="es-ES" sz="1800" dirty="0" err="1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tary</a:t>
                </a:r>
                <a:r>
                  <a:rPr sz="1800" dirty="0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: </a:t>
                </a:r>
                <a:r>
                  <a:rPr sz="1800" dirty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Irene</a:t>
                </a:r>
                <a:r>
                  <a:rPr sz="1800" spc="-15" dirty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sz="1800" dirty="0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Cueva</a:t>
                </a:r>
                <a:r>
                  <a:rPr lang="es-ES" sz="1800" dirty="0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s</a:t>
                </a:r>
                <a:endParaRPr sz="1800" dirty="0">
                  <a:latin typeface="Cambria" panose="02040503050406030204" pitchFamily="18" charset="0"/>
                  <a:cs typeface="Times New Roman"/>
                </a:endParaRPr>
              </a:p>
            </p:txBody>
          </p:sp>
          <p:sp>
            <p:nvSpPr>
              <p:cNvPr id="33" name="object 33"/>
              <p:cNvSpPr txBox="1"/>
              <p:nvPr/>
            </p:nvSpPr>
            <p:spPr>
              <a:xfrm>
                <a:off x="9077516" y="8732785"/>
                <a:ext cx="6609991" cy="57964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ES" spc="-45" dirty="0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Phone</a:t>
                </a:r>
                <a:r>
                  <a:rPr sz="1800" spc="-45" dirty="0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:</a:t>
                </a:r>
                <a:r>
                  <a:rPr sz="1800" spc="-140" dirty="0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sz="1800" spc="-10" dirty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917277154</a:t>
                </a:r>
                <a:r>
                  <a:rPr lang="es-ES" sz="1800" spc="-10" dirty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endParaRPr lang="es-ES" spc="-10" dirty="0">
                  <a:solidFill>
                    <a:srgbClr val="092131"/>
                  </a:solidFill>
                  <a:latin typeface="Cambria" panose="02040503050406030204" pitchFamily="18" charset="0"/>
                  <a:cs typeface="Times New Roman"/>
                </a:endParaRPr>
              </a:p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ES" sz="1800" spc="-10" dirty="0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dirty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E</a:t>
                </a:r>
                <a:r>
                  <a:rPr sz="1800" spc="-145" dirty="0" smtClean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sz="1800" spc="-10" dirty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mail:</a:t>
                </a:r>
                <a:r>
                  <a:rPr sz="1800" spc="-140" dirty="0">
                    <a:solidFill>
                      <a:srgbClr val="092131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sz="1800" u="sng" spc="-10" dirty="0">
                    <a:solidFill>
                      <a:srgbClr val="2683C6"/>
                    </a:solidFill>
                    <a:uFill>
                      <a:solidFill>
                        <a:srgbClr val="2683C6"/>
                      </a:solidFill>
                    </a:uFill>
                    <a:latin typeface="Cambria" panose="02040503050406030204" pitchFamily="18" charset="0"/>
                    <a:cs typeface="Times New Roman"/>
                    <a:hlinkClick r:id="rId8"/>
                  </a:rPr>
                  <a:t>irene.cuevas@salud.madrid.org</a:t>
                </a:r>
                <a:endParaRPr sz="1800" dirty="0">
                  <a:latin typeface="Cambria" panose="02040503050406030204" pitchFamily="18" charset="0"/>
                  <a:cs typeface="Times New Roman"/>
                </a:endParaRPr>
              </a:p>
            </p:txBody>
          </p:sp>
        </p:grpSp>
        <p:sp>
          <p:nvSpPr>
            <p:cNvPr id="15" name="Rectángulo 14"/>
            <p:cNvSpPr/>
            <p:nvPr/>
          </p:nvSpPr>
          <p:spPr>
            <a:xfrm>
              <a:off x="948503" y="4013354"/>
              <a:ext cx="4366262" cy="15609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022708" y="3174425"/>
            <a:ext cx="4373941" cy="1570233"/>
            <a:chOff x="964850" y="3600913"/>
            <a:chExt cx="4373941" cy="1570233"/>
          </a:xfrm>
        </p:grpSpPr>
        <p:sp>
          <p:nvSpPr>
            <p:cNvPr id="23" name="Rectángulo 22"/>
            <p:cNvSpPr/>
            <p:nvPr/>
          </p:nvSpPr>
          <p:spPr>
            <a:xfrm>
              <a:off x="1727200" y="3886889"/>
              <a:ext cx="300564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ES" b="1" spc="-20" dirty="0" smtClean="0">
                  <a:solidFill>
                    <a:srgbClr val="75B6E5"/>
                  </a:solidFill>
                  <a:latin typeface="Cambria" panose="02040503050406030204" pitchFamily="18" charset="0"/>
                  <a:cs typeface="Times New Roman"/>
                </a:rPr>
                <a:t>EMAIL </a:t>
              </a:r>
              <a:r>
                <a:rPr lang="es-ES" b="1" spc="-20" dirty="0" smtClean="0">
                  <a:solidFill>
                    <a:srgbClr val="75B6E5"/>
                  </a:solidFill>
                  <a:latin typeface="Cambria" panose="02040503050406030204" pitchFamily="18" charset="0"/>
                  <a:cs typeface="Times New Roman"/>
                </a:rPr>
                <a:t>TO REGISTER :</a:t>
              </a:r>
              <a:endParaRPr lang="es-ES" sz="1800" dirty="0" smtClean="0">
                <a:latin typeface="Cambria" panose="02040503050406030204" pitchFamily="18" charset="0"/>
                <a:cs typeface="Times New Roman"/>
              </a:endParaRPr>
            </a:p>
            <a:p>
              <a:pPr algn="ctr">
                <a:lnSpc>
                  <a:spcPct val="150000"/>
                </a:lnSpc>
              </a:pPr>
              <a:r>
                <a:rPr lang="es-ES" sz="1800" b="1" dirty="0" smtClean="0">
                  <a:solidFill>
                    <a:schemeClr val="accent5"/>
                  </a:solidFill>
                  <a:latin typeface="Cambria" panose="02040503050406030204" pitchFamily="18" charset="0"/>
                  <a:hlinkClick r:id="rId9"/>
                </a:rPr>
                <a:t>donaciones@idipaz.es</a:t>
              </a:r>
              <a:endParaRPr lang="es-ES" sz="1800" b="1" dirty="0" smtClean="0">
                <a:solidFill>
                  <a:schemeClr val="accent5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964850" y="3600913"/>
              <a:ext cx="4373941" cy="15702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096" y="825768"/>
            <a:ext cx="15246096" cy="11161776"/>
            <a:chOff x="652272" y="1027175"/>
            <a:chExt cx="15246096" cy="1116177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272" y="10372343"/>
              <a:ext cx="15246096" cy="1816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64" y="1027175"/>
              <a:ext cx="15218664" cy="742788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573558" y="1935714"/>
            <a:ext cx="7360975" cy="7428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 indent="-447675" algn="ctr">
              <a:lnSpc>
                <a:spcPct val="100000"/>
              </a:lnSpc>
              <a:spcBef>
                <a:spcPts val="100"/>
              </a:spcBef>
            </a:pPr>
            <a:endParaRPr lang="es-ES" sz="2000" b="1" dirty="0">
              <a:solidFill>
                <a:srgbClr val="F50000"/>
              </a:solidFill>
              <a:latin typeface="Cambria" panose="02040503050406030204" pitchFamily="18" charset="0"/>
              <a:cs typeface="Calibri"/>
            </a:endParaRPr>
          </a:p>
          <a:p>
            <a:pPr marL="542925" indent="-447675" algn="ctr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 err="1" smtClean="0">
                <a:solidFill>
                  <a:srgbClr val="FF0000"/>
                </a:solidFill>
                <a:latin typeface="Cambria" panose="02040503050406030204" pitchFamily="18" charset="0"/>
                <a:cs typeface="Calibri"/>
              </a:rPr>
              <a:t>Theoretical</a:t>
            </a:r>
            <a:r>
              <a:rPr lang="es-ES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Calibri"/>
              </a:rPr>
              <a:t> Content</a:t>
            </a:r>
            <a:endParaRPr lang="es-ES" sz="2000" b="1" dirty="0" smtClean="0">
              <a:solidFill>
                <a:srgbClr val="FF0000"/>
              </a:solidFill>
              <a:latin typeface="Cambria" panose="02040503050406030204" pitchFamily="18" charset="0"/>
              <a:cs typeface="Calibri"/>
            </a:endParaRPr>
          </a:p>
          <a:p>
            <a:pPr marL="542925" indent="-447675" algn="ctr">
              <a:lnSpc>
                <a:spcPct val="100000"/>
              </a:lnSpc>
              <a:spcBef>
                <a:spcPts val="100"/>
              </a:spcBef>
            </a:pPr>
            <a:endParaRPr dirty="0">
              <a:latin typeface="Cambria" panose="02040503050406030204" pitchFamily="18" charset="0"/>
              <a:cs typeface="Calibri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smtClean="0">
                <a:latin typeface="Cambria" panose="02040503050406030204" pitchFamily="18" charset="0"/>
                <a:cs typeface="Times New Roman"/>
              </a:rPr>
              <a:t>History of experimental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microsurgery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.</a:t>
            </a:r>
          </a:p>
          <a:p>
            <a:pPr marL="12065" marR="5080">
              <a:lnSpc>
                <a:spcPct val="102200"/>
              </a:lnSpc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endParaRPr lang="es-ES" dirty="0" smtClean="0">
              <a:latin typeface="Cambria" panose="02040503050406030204" pitchFamily="18" charset="0"/>
              <a:cs typeface="Times New Roman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Magnification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elements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: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magnifying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loupes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and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microscopes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, sutures and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microsurgical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instruments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.</a:t>
            </a:r>
          </a:p>
          <a:p>
            <a:pPr marL="12065" marR="5080">
              <a:lnSpc>
                <a:spcPct val="102200"/>
              </a:lnSpc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endParaRPr lang="es-ES" dirty="0" smtClean="0">
              <a:latin typeface="Cambria" panose="02040503050406030204" pitchFamily="18" charset="0"/>
              <a:cs typeface="Times New Roman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Ethics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and animal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welfare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.</a:t>
            </a:r>
          </a:p>
          <a:p>
            <a:pPr marL="12065" marR="5080">
              <a:lnSpc>
                <a:spcPct val="102200"/>
              </a:lnSpc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endParaRPr lang="es-ES" dirty="0" smtClean="0">
              <a:latin typeface="Cambria" panose="02040503050406030204" pitchFamily="18" charset="0"/>
              <a:cs typeface="Times New Roman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smtClean="0">
                <a:latin typeface="Cambria" panose="02040503050406030204" pitchFamily="18" charset="0"/>
                <a:cs typeface="Times New Roman"/>
              </a:rPr>
              <a:t>Clinical application of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microsurgery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.</a:t>
            </a:r>
          </a:p>
          <a:p>
            <a:pPr marL="12065" marR="5080">
              <a:lnSpc>
                <a:spcPct val="102200"/>
              </a:lnSpc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endParaRPr lang="es-ES" dirty="0" smtClean="0">
              <a:latin typeface="Cambria" panose="02040503050406030204" pitchFamily="18" charset="0"/>
              <a:cs typeface="Times New Roman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Simulation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models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-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Level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1: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gauze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, macro mute and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knotting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using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microscope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.</a:t>
            </a:r>
          </a:p>
          <a:p>
            <a:pPr marL="12065" marR="5080">
              <a:lnSpc>
                <a:spcPct val="102200"/>
              </a:lnSpc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endParaRPr lang="es-ES" dirty="0" smtClean="0">
              <a:latin typeface="Cambria" panose="02040503050406030204" pitchFamily="18" charset="0"/>
              <a:cs typeface="Times New Roman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Simulation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models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-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Level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2: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synthetic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flat and ductal sutures.</a:t>
            </a:r>
          </a:p>
          <a:p>
            <a:pPr marL="12065" marR="5080">
              <a:lnSpc>
                <a:spcPct val="102200"/>
              </a:lnSpc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endParaRPr lang="es-ES" dirty="0" smtClean="0">
              <a:latin typeface="Cambria" panose="02040503050406030204" pitchFamily="18" charset="0"/>
              <a:cs typeface="Times New Roman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Simulation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models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-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Level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3: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suturing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of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cryopreserved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material.</a:t>
            </a:r>
          </a:p>
          <a:p>
            <a:pPr marL="12065" marR="5080">
              <a:lnSpc>
                <a:spcPct val="102200"/>
              </a:lnSpc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endParaRPr lang="es-ES" dirty="0" smtClean="0">
              <a:latin typeface="Cambria" panose="02040503050406030204" pitchFamily="18" charset="0"/>
              <a:cs typeface="Times New Roman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smtClean="0">
                <a:latin typeface="Cambria" panose="02040503050406030204" pitchFamily="18" charset="0"/>
                <a:cs typeface="Times New Roman"/>
              </a:rPr>
              <a:t>Research with experimental transplantation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models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.</a:t>
            </a:r>
          </a:p>
          <a:p>
            <a:pPr marL="12065" marR="5080">
              <a:lnSpc>
                <a:spcPct val="102200"/>
              </a:lnSpc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endParaRPr lang="es-ES" dirty="0" smtClean="0">
              <a:latin typeface="Cambria" panose="02040503050406030204" pitchFamily="18" charset="0"/>
              <a:cs typeface="Times New Roman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smtClean="0">
                <a:latin typeface="Cambria" panose="02040503050406030204" pitchFamily="18" charset="0"/>
                <a:cs typeface="Times New Roman"/>
              </a:rPr>
              <a:t>Vascular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suturing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in transplantation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models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.</a:t>
            </a:r>
          </a:p>
          <a:p>
            <a:pPr marL="12065" marR="5080">
              <a:lnSpc>
                <a:spcPct val="102200"/>
              </a:lnSpc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endParaRPr lang="es-ES" dirty="0" smtClean="0">
              <a:latin typeface="Cambria" panose="02040503050406030204" pitchFamily="18" charset="0"/>
              <a:cs typeface="Times New Roman"/>
            </a:endParaRPr>
          </a:p>
          <a:p>
            <a:pPr marL="297815" marR="5080" indent="-285750">
              <a:lnSpc>
                <a:spcPct val="102200"/>
              </a:lnSpc>
              <a:buFont typeface="Wingdings"/>
              <a:buChar char=""/>
              <a:tabLst>
                <a:tab pos="297815" algn="l"/>
                <a:tab pos="1506220" algn="l"/>
                <a:tab pos="1929764" algn="l"/>
                <a:tab pos="3533140" algn="l"/>
                <a:tab pos="4234180" algn="l"/>
                <a:tab pos="4545330" algn="l"/>
                <a:tab pos="6076950" algn="l"/>
                <a:tab pos="6979920" algn="l"/>
              </a:tabLst>
            </a:pPr>
            <a:r>
              <a:rPr lang="es-ES" dirty="0" smtClean="0">
                <a:latin typeface="Cambria" panose="02040503050406030204" pitchFamily="18" charset="0"/>
                <a:cs typeface="Times New Roman"/>
              </a:rPr>
              <a:t>Experimental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models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: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cardiac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transplantation,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lung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transplantation, renal transplantation, liver transplantation,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isolated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intestinal transplantation,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modified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</a:t>
            </a:r>
            <a:r>
              <a:rPr lang="es-ES" dirty="0" err="1" smtClean="0">
                <a:latin typeface="Cambria" panose="02040503050406030204" pitchFamily="18" charset="0"/>
                <a:cs typeface="Times New Roman"/>
              </a:rPr>
              <a:t>multivisceral</a:t>
            </a:r>
            <a:r>
              <a:rPr lang="es-ES" dirty="0" smtClean="0">
                <a:latin typeface="Cambria" panose="02040503050406030204" pitchFamily="18" charset="0"/>
                <a:cs typeface="Times New Roman"/>
              </a:rPr>
              <a:t> transplantation.</a:t>
            </a:r>
            <a:endParaRPr dirty="0">
              <a:latin typeface="Cambria" panose="02040503050406030204" pitchFamily="18" charset="0"/>
              <a:cs typeface="Times New Roman"/>
            </a:endParaRPr>
          </a:p>
        </p:txBody>
      </p:sp>
      <p:pic>
        <p:nvPicPr>
          <p:cNvPr id="59" name="object 22">
            <a:extLst>
              <a:ext uri="{FF2B5EF4-FFF2-40B4-BE49-F238E27FC236}">
                <a16:creationId xmlns:a16="http://schemas.microsoft.com/office/drawing/2014/main" id="{C99DEE6B-8F84-A2E7-75D8-4C104141563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3075" y="11281823"/>
            <a:ext cx="2909632" cy="601697"/>
          </a:xfrm>
          <a:prstGeom prst="rect">
            <a:avLst/>
          </a:prstGeom>
        </p:spPr>
      </p:pic>
      <p:pic>
        <p:nvPicPr>
          <p:cNvPr id="60" name="object 23">
            <a:extLst>
              <a:ext uri="{FF2B5EF4-FFF2-40B4-BE49-F238E27FC236}">
                <a16:creationId xmlns:a16="http://schemas.microsoft.com/office/drawing/2014/main" id="{63EAC74B-1DD0-1022-7E75-04FFCFC9E0D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784" y="11282754"/>
            <a:ext cx="1335205" cy="672042"/>
          </a:xfrm>
          <a:prstGeom prst="rect">
            <a:avLst/>
          </a:prstGeom>
        </p:spPr>
      </p:pic>
      <p:pic>
        <p:nvPicPr>
          <p:cNvPr id="61" name="Picture 2" descr="ERN TransplantChild – European Reference Network on transplantation in  children">
            <a:extLst>
              <a:ext uri="{FF2B5EF4-FFF2-40B4-BE49-F238E27FC236}">
                <a16:creationId xmlns:a16="http://schemas.microsoft.com/office/drawing/2014/main" id="{F7AFDF56-177D-A27B-7F65-73A05FC45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16301" r="14789" b="16700"/>
          <a:stretch/>
        </p:blipFill>
        <p:spPr bwMode="auto">
          <a:xfrm>
            <a:off x="14030675" y="11061712"/>
            <a:ext cx="1716585" cy="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448837" y="354629"/>
            <a:ext cx="7741920" cy="11449685"/>
            <a:chOff x="448837" y="354629"/>
            <a:chExt cx="7741920" cy="11449685"/>
          </a:xfrm>
        </p:grpSpPr>
        <p:sp>
          <p:nvSpPr>
            <p:cNvPr id="11" name="object 2"/>
            <p:cNvSpPr/>
            <p:nvPr/>
          </p:nvSpPr>
          <p:spPr>
            <a:xfrm>
              <a:off x="448837" y="354629"/>
              <a:ext cx="7741920" cy="11449685"/>
            </a:xfrm>
            <a:custGeom>
              <a:avLst/>
              <a:gdLst/>
              <a:ahLst/>
              <a:cxnLst/>
              <a:rect l="l" t="t" r="r" b="b"/>
              <a:pathLst>
                <a:path w="7741920" h="11449685">
                  <a:moveTo>
                    <a:pt x="0" y="0"/>
                  </a:moveTo>
                  <a:lnTo>
                    <a:pt x="7741438" y="0"/>
                  </a:lnTo>
                  <a:lnTo>
                    <a:pt x="7741438" y="11449288"/>
                  </a:lnTo>
                  <a:lnTo>
                    <a:pt x="0" y="1144928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448837" y="454965"/>
              <a:ext cx="7741920" cy="11259462"/>
              <a:chOff x="448837" y="454965"/>
              <a:chExt cx="7741920" cy="11259462"/>
            </a:xfrm>
          </p:grpSpPr>
          <p:sp>
            <p:nvSpPr>
              <p:cNvPr id="13" name="object 9"/>
              <p:cNvSpPr txBox="1"/>
              <p:nvPr/>
            </p:nvSpPr>
            <p:spPr>
              <a:xfrm>
                <a:off x="514051" y="7821053"/>
                <a:ext cx="7674666" cy="389337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ES" b="1" spc="-10" dirty="0" err="1" smtClean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/>
                  </a:rPr>
                  <a:t>F</a:t>
                </a:r>
                <a:r>
                  <a:rPr lang="es-ES" sz="1800" b="1" spc="-10" dirty="0" err="1" smtClean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/>
                  </a:rPr>
                  <a:t>aculty</a:t>
                </a:r>
                <a:r>
                  <a:rPr lang="es-ES" sz="1800" b="1" spc="-10" dirty="0" smtClean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/>
                  </a:rPr>
                  <a:t> members</a:t>
                </a:r>
                <a:r>
                  <a:rPr sz="1800" b="1" spc="-10" dirty="0" smtClean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/>
                  </a:rPr>
                  <a:t>:</a:t>
                </a:r>
                <a:endParaRPr lang="es-ES" sz="1800" b="1" spc="-10" dirty="0" smtClean="0">
                  <a:solidFill>
                    <a:srgbClr val="0070C0"/>
                  </a:solidFill>
                  <a:latin typeface="Cambria" panose="02040503050406030204" pitchFamily="18" charset="0"/>
                  <a:cs typeface="Times New Roman"/>
                </a:endParaRPr>
              </a:p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endParaRPr lang="es-ES" sz="1800" b="1" spc="-10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/>
                </a:endParaRPr>
              </a:p>
              <a:p>
                <a:pPr marL="12700" algn="ctr">
                  <a:spcBef>
                    <a:spcPts val="100"/>
                  </a:spcBef>
                </a:pP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Dr.</a:t>
                </a:r>
                <a:r>
                  <a:rPr lang="es-ES" sz="1600" b="1" spc="-1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Francisco</a:t>
                </a:r>
                <a:r>
                  <a:rPr lang="es-ES" sz="1600" b="1" spc="-10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4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Hernández</a:t>
                </a:r>
                <a:r>
                  <a:rPr lang="es-ES" sz="1600" b="1" spc="-10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Oliveros </a:t>
                </a:r>
                <a:r>
                  <a:rPr lang="es-ES" sz="1400" spc="-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Clinical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Chief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in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Paediatric Transplantation 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- HULP)</a:t>
                </a:r>
              </a:p>
              <a:p>
                <a:pPr marL="635" algn="ctr">
                  <a:lnSpc>
                    <a:spcPts val="2125"/>
                  </a:lnSpc>
                  <a:spcBef>
                    <a:spcPts val="100"/>
                  </a:spcBef>
                </a:pP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Dr.</a:t>
                </a:r>
                <a:r>
                  <a:rPr lang="es-ES" sz="1600" b="1" spc="-12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-2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Javier</a:t>
                </a:r>
                <a:r>
                  <a:rPr lang="es-ES" sz="1600" b="1" spc="-1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Serradilla</a:t>
                </a:r>
                <a:r>
                  <a:rPr lang="es-ES" sz="1600" b="1" spc="-1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Rodríguez</a:t>
                </a:r>
                <a:r>
                  <a:rPr lang="es-ES" sz="1600" b="1" spc="-1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(FEA 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Paediatric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Surgery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- HULP)</a:t>
                </a:r>
              </a:p>
              <a:p>
                <a:pPr marL="635" algn="ctr">
                  <a:lnSpc>
                    <a:spcPts val="2125"/>
                  </a:lnSpc>
                  <a:spcBef>
                    <a:spcPts val="100"/>
                  </a:spcBef>
                </a:pPr>
                <a:r>
                  <a:rPr lang="es-ES" sz="1600" b="1" spc="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Dr.</a:t>
                </a:r>
                <a:r>
                  <a:rPr lang="es-ES" sz="1600" b="1" spc="-1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Pablo</a:t>
                </a:r>
                <a:r>
                  <a:rPr lang="es-ES" sz="1600" b="1" spc="-1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20" dirty="0" err="1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Stringa</a:t>
                </a:r>
                <a:r>
                  <a:rPr lang="es-ES" sz="1600" spc="-10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2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CONICET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Researcher</a:t>
                </a:r>
                <a:r>
                  <a:rPr lang="es-ES" sz="1400" spc="2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,</a:t>
                </a:r>
                <a:r>
                  <a:rPr lang="es-ES" sz="1400" spc="-1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Chair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of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Trasplantation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, 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FCM UNLP Argentina)</a:t>
                </a:r>
              </a:p>
              <a:p>
                <a:pPr algn="ctr">
                  <a:lnSpc>
                    <a:spcPts val="2125"/>
                  </a:lnSpc>
                </a:pPr>
                <a:r>
                  <a:rPr lang="es-ES" sz="1600" b="1" spc="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Dr.</a:t>
                </a:r>
                <a:r>
                  <a:rPr lang="es-ES" sz="1600" b="1" spc="-1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Leandro </a:t>
                </a:r>
                <a:r>
                  <a:rPr lang="es-ES" sz="1600" b="1" spc="20" dirty="0" err="1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Vecchio</a:t>
                </a:r>
                <a:r>
                  <a:rPr lang="es-ES" sz="1600" b="1" spc="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2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CONICET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Researcher</a:t>
                </a:r>
                <a:r>
                  <a:rPr lang="es-ES" sz="1400" spc="2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,</a:t>
                </a:r>
                <a:r>
                  <a:rPr lang="es-ES" sz="1400" spc="-1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Chair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of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Trasplantation</a:t>
                </a:r>
                <a:r>
                  <a:rPr lang="es-ES" sz="1400" spc="-114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,</a:t>
                </a:r>
                <a:r>
                  <a:rPr lang="es-ES" sz="1400" dirty="0" smtClean="0"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-4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FCM</a:t>
                </a:r>
                <a:r>
                  <a:rPr lang="es-ES" sz="1400" spc="-15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UNLP</a:t>
                </a:r>
                <a:r>
                  <a:rPr lang="es-ES" sz="1400" spc="-15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Argentina)</a:t>
                </a:r>
              </a:p>
              <a:p>
                <a:pPr marL="635" algn="ctr">
                  <a:lnSpc>
                    <a:spcPct val="100000"/>
                  </a:lnSpc>
                  <a:spcBef>
                    <a:spcPts val="45"/>
                  </a:spcBef>
                </a:pPr>
                <a:r>
                  <a:rPr lang="es-ES" sz="1600" b="1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Dr. Juan Cruz Abate Zárate </a:t>
                </a:r>
                <a:r>
                  <a:rPr lang="es-ES" sz="1400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(FEA </a:t>
                </a:r>
                <a:r>
                  <a:rPr lang="es-ES" sz="1400" spc="-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General </a:t>
                </a:r>
                <a:r>
                  <a:rPr lang="es-ES" sz="1400" spc="-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Surgery</a:t>
                </a:r>
                <a:r>
                  <a:rPr lang="es-ES" sz="1400" spc="-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– </a:t>
                </a:r>
                <a:r>
                  <a:rPr lang="es-ES" sz="1400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T</a:t>
                </a:r>
                <a:r>
                  <a:rPr lang="es-ES" sz="1400" spc="-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ransplant research </a:t>
                </a:r>
                <a:r>
                  <a:rPr lang="es-ES" sz="1400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HULP)</a:t>
                </a:r>
                <a:endParaRPr lang="es-ES" sz="1400" dirty="0">
                  <a:latin typeface="Cambria" panose="02040503050406030204" pitchFamily="18" charset="0"/>
                  <a:cs typeface="Times New Roman"/>
                </a:endParaRPr>
              </a:p>
              <a:p>
                <a:pPr marL="635" marR="221615" algn="ctr">
                  <a:lnSpc>
                    <a:spcPts val="2125"/>
                  </a:lnSpc>
                  <a:spcBef>
                    <a:spcPts val="100"/>
                  </a:spcBef>
                </a:pP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Dra.</a:t>
                </a:r>
                <a:r>
                  <a:rPr lang="es-ES" sz="1600" b="1" spc="4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4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Natalia </a:t>
                </a:r>
                <a:r>
                  <a:rPr lang="es-ES" sz="1600" b="1" dirty="0" err="1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Lausada</a:t>
                </a:r>
                <a:r>
                  <a:rPr lang="es-ES" sz="1600" b="1" spc="5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Researcher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,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Chair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of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Trasplantation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- 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FCM UNLP Argentina)</a:t>
                </a:r>
              </a:p>
              <a:p>
                <a:pPr marL="635" marR="221615" algn="ctr">
                  <a:lnSpc>
                    <a:spcPts val="2125"/>
                  </a:lnSpc>
                  <a:spcBef>
                    <a:spcPts val="100"/>
                  </a:spcBef>
                </a:pP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Dra.</a:t>
                </a:r>
                <a:r>
                  <a:rPr lang="es-ES" sz="1600" b="1" spc="-10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Ane</a:t>
                </a:r>
                <a:r>
                  <a:rPr lang="es-ES" sz="1600" b="1" spc="-10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Miren</a:t>
                </a:r>
                <a:r>
                  <a:rPr lang="es-ES" sz="1600" b="1" spc="-10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Andrés</a:t>
                </a:r>
                <a:r>
                  <a:rPr lang="es-ES" sz="1600" b="1" spc="-10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6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Moreno</a:t>
                </a:r>
                <a:r>
                  <a:rPr lang="es-ES" sz="1600" b="1" spc="-10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-9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FEA 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Paediatric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Surgery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- HULP)</a:t>
                </a:r>
              </a:p>
              <a:p>
                <a:pPr marL="635" marR="221615" algn="ctr">
                  <a:lnSpc>
                    <a:spcPts val="2125"/>
                  </a:lnSpc>
                  <a:spcBef>
                    <a:spcPts val="100"/>
                  </a:spcBef>
                </a:pPr>
                <a:r>
                  <a:rPr lang="es-ES" sz="1600" b="1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Dra. </a:t>
                </a:r>
                <a:r>
                  <a:rPr lang="es-ES" sz="1600" b="1" spc="-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María </a:t>
                </a:r>
                <a:r>
                  <a:rPr lang="es-ES" sz="1600" b="1" spc="-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Velayos</a:t>
                </a:r>
                <a:r>
                  <a:rPr lang="es-ES" sz="1600" b="1" spc="-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López </a:t>
                </a:r>
                <a:r>
                  <a:rPr lang="es-ES" sz="1400" spc="-9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FEA 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Paediatric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Surgery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– 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HULP) </a:t>
                </a:r>
                <a:endParaRPr lang="es-ES" sz="1400" spc="10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/>
                </a:endParaRPr>
              </a:p>
              <a:p>
                <a:pPr marL="635" marR="221615" algn="ctr">
                  <a:lnSpc>
                    <a:spcPts val="2125"/>
                  </a:lnSpc>
                  <a:spcBef>
                    <a:spcPts val="100"/>
                  </a:spcBef>
                </a:pP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Dra.</a:t>
                </a:r>
                <a:r>
                  <a:rPr lang="es-ES" sz="1600" b="1" spc="-3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Carlota</a:t>
                </a:r>
                <a:r>
                  <a:rPr lang="es-ES" sz="1600" b="1" spc="-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Largo</a:t>
                </a:r>
                <a:r>
                  <a:rPr lang="es-ES" sz="1600" b="1" spc="-3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5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Aramburu</a:t>
                </a:r>
                <a:r>
                  <a:rPr lang="es-ES" sz="1600" b="1" spc="-2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Veterinary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Experimental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Surgery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- HULP)</a:t>
                </a:r>
              </a:p>
              <a:p>
                <a:pPr marL="635" marR="221615" algn="ctr">
                  <a:lnSpc>
                    <a:spcPts val="2125"/>
                  </a:lnSpc>
                  <a:spcBef>
                    <a:spcPts val="100"/>
                  </a:spcBef>
                </a:pP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Dr.</a:t>
                </a:r>
                <a:r>
                  <a:rPr lang="es-ES" sz="1600" b="1" spc="-6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Daniel</a:t>
                </a:r>
                <a:r>
                  <a:rPr lang="es-ES" sz="1600" b="1" spc="-6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Ruiz</a:t>
                </a:r>
                <a:r>
                  <a:rPr lang="es-ES" sz="1600" b="1" spc="-6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Pérez</a:t>
                </a:r>
                <a:r>
                  <a:rPr lang="es-ES" sz="1600" b="1" spc="-6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(Training</a:t>
                </a:r>
                <a:r>
                  <a:rPr lang="es-ES" sz="1400" spc="-6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dirty="0" err="1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Officer</a:t>
                </a:r>
                <a:r>
                  <a:rPr lang="es-ES" sz="140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,</a:t>
                </a:r>
                <a:r>
                  <a:rPr lang="es-ES" sz="1400" spc="-6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Comparative Medicine </a:t>
                </a:r>
                <a:r>
                  <a:rPr lang="es-ES" sz="1400" spc="10" dirty="0" err="1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Unit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- Trinity </a:t>
                </a:r>
                <a:r>
                  <a:rPr lang="es-ES" sz="1400" spc="10" dirty="0" err="1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College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10" dirty="0" err="1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Dublin</a:t>
                </a:r>
                <a:r>
                  <a:rPr lang="es-ES" sz="1400" spc="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)</a:t>
                </a:r>
              </a:p>
              <a:p>
                <a:pPr marL="635" marR="221615" algn="ctr">
                  <a:lnSpc>
                    <a:spcPts val="2125"/>
                  </a:lnSpc>
                  <a:spcBef>
                    <a:spcPts val="100"/>
                  </a:spcBef>
                </a:pP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Dra.</a:t>
                </a:r>
                <a:r>
                  <a:rPr lang="es-ES" sz="1600" b="1" spc="-8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spc="-25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Alba Sánchez Galán </a:t>
                </a:r>
                <a:r>
                  <a:rPr lang="es-ES" sz="1400" spc="-9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FEA 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Paediatric </a:t>
                </a:r>
                <a:r>
                  <a:rPr lang="es-ES" sz="1400" spc="1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Surgery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- </a:t>
                </a:r>
                <a:r>
                  <a:rPr lang="es-ES" sz="1400" spc="1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HULP)</a:t>
                </a:r>
                <a:endParaRPr lang="es-ES" sz="1400" spc="10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/>
                </a:endParaRPr>
              </a:p>
              <a:p>
                <a:pPr marL="635" algn="ctr">
                  <a:lnSpc>
                    <a:spcPts val="2150"/>
                  </a:lnSpc>
                </a:pPr>
                <a:r>
                  <a:rPr lang="es-ES" sz="1600" b="1" spc="-2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Javier</a:t>
                </a:r>
                <a:r>
                  <a:rPr lang="es-ES" sz="1600" b="1" spc="-95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Rubio</a:t>
                </a:r>
                <a:r>
                  <a:rPr lang="es-ES" sz="1600" b="1" spc="-9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600" b="1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Bolívar</a:t>
                </a:r>
                <a:r>
                  <a:rPr lang="es-ES" sz="1600" b="1" spc="-9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(</a:t>
                </a:r>
                <a:r>
                  <a:rPr lang="es-ES" sz="140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Simulation</a:t>
                </a:r>
                <a:r>
                  <a:rPr lang="es-ES" sz="140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Technician</a:t>
                </a:r>
                <a:r>
                  <a:rPr lang="es-ES" sz="1400" spc="-90" dirty="0" smtClean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-</a:t>
                </a:r>
                <a:r>
                  <a:rPr lang="es-ES" sz="1400" spc="-85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 </a:t>
                </a:r>
                <a:r>
                  <a:rPr lang="es-ES" sz="1400" spc="-1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rPr>
                  <a:t>HULP)</a:t>
                </a:r>
                <a:endParaRPr lang="es-ES" sz="1800" dirty="0">
                  <a:latin typeface="Cambria" panose="02040503050406030204" pitchFamily="18" charset="0"/>
                  <a:cs typeface="Times New Roman"/>
                </a:endParaRPr>
              </a:p>
            </p:txBody>
          </p:sp>
          <p:grpSp>
            <p:nvGrpSpPr>
              <p:cNvPr id="14" name="Grupo 13"/>
              <p:cNvGrpSpPr/>
              <p:nvPr/>
            </p:nvGrpSpPr>
            <p:grpSpPr>
              <a:xfrm>
                <a:off x="448837" y="454965"/>
                <a:ext cx="7741920" cy="7215138"/>
                <a:chOff x="448837" y="454965"/>
                <a:chExt cx="7741920" cy="7215138"/>
              </a:xfrm>
            </p:grpSpPr>
            <p:grpSp>
              <p:nvGrpSpPr>
                <p:cNvPr id="15" name="Grupo 14"/>
                <p:cNvGrpSpPr/>
                <p:nvPr/>
              </p:nvGrpSpPr>
              <p:grpSpPr>
                <a:xfrm>
                  <a:off x="448837" y="454965"/>
                  <a:ext cx="7741920" cy="5780111"/>
                  <a:chOff x="448837" y="454965"/>
                  <a:chExt cx="7741920" cy="5780111"/>
                </a:xfrm>
              </p:grpSpPr>
              <p:sp>
                <p:nvSpPr>
                  <p:cNvPr id="18" name="object 4"/>
                  <p:cNvSpPr txBox="1"/>
                  <p:nvPr/>
                </p:nvSpPr>
                <p:spPr>
                  <a:xfrm>
                    <a:off x="448837" y="454965"/>
                    <a:ext cx="7741920" cy="2303195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/>
                  <a:p>
                    <a:pPr marL="2540" algn="ctr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1800" b="1" u="sng" spc="-60" dirty="0" smtClean="0">
                        <a:solidFill>
                          <a:srgbClr val="0070C0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Cambria" panose="02040503050406030204" pitchFamily="18" charset="0"/>
                        <a:cs typeface="Times New Roman"/>
                      </a:rPr>
                      <a:t>GENERAL</a:t>
                    </a:r>
                    <a:r>
                      <a:rPr lang="es-ES" sz="1800" b="1" u="sng" spc="-60" dirty="0" smtClean="0">
                        <a:solidFill>
                          <a:srgbClr val="0070C0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Cambria" panose="02040503050406030204" pitchFamily="18" charset="0"/>
                        <a:cs typeface="Times New Roman"/>
                      </a:rPr>
                      <a:t> OBJECTIVES</a:t>
                    </a:r>
                    <a:endParaRPr lang="es-ES" sz="1800" b="1" u="sng" spc="-60" dirty="0" smtClean="0">
                      <a:solidFill>
                        <a:srgbClr val="0070C0"/>
                      </a:solidFill>
                      <a:uFill>
                        <a:solidFill>
                          <a:srgbClr val="0070C0"/>
                        </a:solidFill>
                      </a:uFill>
                      <a:latin typeface="Cambria" panose="02040503050406030204" pitchFamily="18" charset="0"/>
                      <a:cs typeface="Times New Roman"/>
                    </a:endParaRPr>
                  </a:p>
                  <a:p>
                    <a:pPr marL="2540" algn="ctr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endParaRPr sz="1800" dirty="0">
                      <a:latin typeface="Cambria" panose="02040503050406030204" pitchFamily="18" charset="0"/>
                      <a:cs typeface="Times New Roman"/>
                    </a:endParaRPr>
                  </a:p>
                  <a:p>
                    <a:pPr marL="635" algn="ctr">
                      <a:lnSpc>
                        <a:spcPct val="100000"/>
                      </a:lnSpc>
                      <a:spcBef>
                        <a:spcPts val="45"/>
                      </a:spcBef>
                    </a:pPr>
                    <a:r>
                      <a:rPr lang="en-US" sz="1800" spc="50" dirty="0" smtClean="0"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To acquire the basic knowledge of microsurgery in research in experimental transplantation models.</a:t>
                    </a:r>
                  </a:p>
                  <a:p>
                    <a:pPr marL="635" algn="ctr">
                      <a:lnSpc>
                        <a:spcPct val="100000"/>
                      </a:lnSpc>
                      <a:spcBef>
                        <a:spcPts val="45"/>
                      </a:spcBef>
                    </a:pPr>
                    <a:endParaRPr lang="en-US" sz="1800" spc="50" dirty="0" smtClean="0">
                      <a:latin typeface="Cambria" panose="02040503050406030204" pitchFamily="18" charset="0"/>
                      <a:cs typeface="Times New Roman" panose="02020603050405020304" pitchFamily="18" charset="0"/>
                    </a:endParaRPr>
                  </a:p>
                  <a:p>
                    <a:pPr marL="635" algn="ctr">
                      <a:lnSpc>
                        <a:spcPct val="100000"/>
                      </a:lnSpc>
                      <a:spcBef>
                        <a:spcPts val="45"/>
                      </a:spcBef>
                    </a:pPr>
                    <a:r>
                      <a:rPr lang="en-US" sz="1800" spc="50" dirty="0" smtClean="0"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To learn the technique of the different solid organ transplants that can be carried out in experimental models.</a:t>
                    </a:r>
                    <a:r>
                      <a:rPr lang="es-ES" sz="1800" spc="50" dirty="0" smtClean="0"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s-ES" spc="30" dirty="0">
                      <a:latin typeface="Cambria" panose="02040503050406030204" pitchFamily="18" charset="0"/>
                      <a:cs typeface="Times New Roman" panose="02020603050405020304" pitchFamily="18" charset="0"/>
                    </a:endParaRPr>
                  </a:p>
                  <a:p>
                    <a:pPr marL="635" algn="ctr">
                      <a:lnSpc>
                        <a:spcPct val="100000"/>
                      </a:lnSpc>
                      <a:spcBef>
                        <a:spcPts val="45"/>
                      </a:spcBef>
                    </a:pPr>
                    <a:endParaRPr lang="es-ES" sz="1800" spc="30" dirty="0">
                      <a:latin typeface="Cambria" panose="02040503050406030204" pitchFamily="18" charset="0"/>
                      <a:cs typeface="Times New Roman" panose="02020603050405020304" pitchFamily="18" charset="0"/>
                    </a:endParaRPr>
                  </a:p>
                  <a:p>
                    <a:pPr marL="635" algn="ctr">
                      <a:lnSpc>
                        <a:spcPct val="100000"/>
                      </a:lnSpc>
                      <a:spcBef>
                        <a:spcPts val="45"/>
                      </a:spcBef>
                    </a:pPr>
                    <a:endParaRPr sz="400" dirty="0">
                      <a:latin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object 5"/>
                  <p:cNvSpPr txBox="1"/>
                  <p:nvPr/>
                </p:nvSpPr>
                <p:spPr>
                  <a:xfrm>
                    <a:off x="461089" y="2493026"/>
                    <a:ext cx="7707924" cy="3742050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>
                    <a:defPPr>
                      <a:defRPr kern="0"/>
                    </a:defPPr>
                    <a:lvl1pPr marL="2540" algn="ctr">
                      <a:lnSpc>
                        <a:spcPct val="100000"/>
                      </a:lnSpc>
                      <a:spcBef>
                        <a:spcPts val="100"/>
                      </a:spcBef>
                      <a:defRPr sz="1800" b="1" u="sng" spc="-60">
                        <a:solidFill>
                          <a:srgbClr val="0070C0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Cambria" panose="02040503050406030204" pitchFamily="18" charset="0"/>
                        <a:cs typeface="Times New Roman"/>
                      </a:defRPr>
                    </a:lvl1pPr>
                  </a:lstStyle>
                  <a:p>
                    <a:r>
                      <a:rPr lang="es-ES" dirty="0" smtClean="0"/>
                      <a:t>SPECIFIC </a:t>
                    </a:r>
                    <a:r>
                      <a:rPr lang="es-ES" dirty="0" smtClean="0"/>
                      <a:t>OBJECTIVES</a:t>
                    </a:r>
                    <a:endParaRPr lang="es-ES" dirty="0" smtClean="0"/>
                  </a:p>
                  <a:p>
                    <a:endParaRPr lang="es-ES" dirty="0"/>
                  </a:p>
                  <a:p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To know </a:t>
                    </a:r>
                    <a:r>
                      <a:rPr lang="en-US" b="0" u="none" dirty="0">
                        <a:solidFill>
                          <a:schemeClr val="tx1"/>
                        </a:solidFill>
                      </a:rPr>
                      <a:t>how to handle correctly the microsurgical instruments</a:t>
                    </a:r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endParaRPr lang="en-US" b="0" u="none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To </a:t>
                    </a:r>
                    <a:r>
                      <a:rPr lang="en-US" b="0" u="none" dirty="0">
                        <a:solidFill>
                          <a:schemeClr val="tx1"/>
                        </a:solidFill>
                      </a:rPr>
                      <a:t>become aware of working with live models in teaching and research</a:t>
                    </a:r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endParaRPr lang="en-US" b="0" u="none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To </a:t>
                    </a:r>
                    <a:r>
                      <a:rPr lang="en-US" b="0" u="none" dirty="0">
                        <a:solidFill>
                          <a:schemeClr val="tx1"/>
                        </a:solidFill>
                      </a:rPr>
                      <a:t>become familiar with the applications of microsurgery in clinical surgical practice</a:t>
                    </a:r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endParaRPr lang="en-US" b="0" u="none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To know </a:t>
                    </a:r>
                    <a:r>
                      <a:rPr lang="en-US" b="0" u="none" dirty="0">
                        <a:solidFill>
                          <a:schemeClr val="tx1"/>
                        </a:solidFill>
                      </a:rPr>
                      <a:t>how to reproduce inanimate simulation models for a </a:t>
                    </a:r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reproducible microsurgical </a:t>
                    </a:r>
                    <a:r>
                      <a:rPr lang="en-US" b="0" u="none" dirty="0">
                        <a:solidFill>
                          <a:schemeClr val="tx1"/>
                        </a:solidFill>
                      </a:rPr>
                      <a:t>practice in any health care centre</a:t>
                    </a:r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endParaRPr lang="en-US" b="0" u="none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b="0" u="none" dirty="0" smtClean="0">
                        <a:solidFill>
                          <a:schemeClr val="tx1"/>
                        </a:solidFill>
                      </a:rPr>
                      <a:t>Learn </a:t>
                    </a:r>
                    <a:r>
                      <a:rPr lang="en-US" b="0" u="none" dirty="0">
                        <a:solidFill>
                          <a:schemeClr val="tx1"/>
                        </a:solidFill>
                      </a:rPr>
                      <a:t>and know how to reproduce the technique of donation and implantation in the different solid organ transplant models proposed.</a:t>
                    </a:r>
                    <a:endParaRPr lang="es-ES" b="0" u="none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" name="object 10"/>
                <p:cNvSpPr txBox="1"/>
                <p:nvPr/>
              </p:nvSpPr>
              <p:spPr>
                <a:xfrm>
                  <a:off x="969236" y="6326145"/>
                  <a:ext cx="6691630" cy="1343958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800" b="1" dirty="0" smtClean="0">
                      <a:solidFill>
                        <a:srgbClr val="0070C0"/>
                      </a:solidFill>
                      <a:latin typeface="Cambria" panose="02040503050406030204" pitchFamily="18" charset="0"/>
                      <a:cs typeface="Times New Roman"/>
                    </a:rPr>
                    <a:t>Director</a:t>
                  </a:r>
                  <a:r>
                    <a:rPr lang="es-ES" b="1" dirty="0">
                      <a:solidFill>
                        <a:srgbClr val="0070C0"/>
                      </a:solidFill>
                      <a:latin typeface="Cambria" panose="02040503050406030204" pitchFamily="18" charset="0"/>
                      <a:cs typeface="Times New Roman"/>
                    </a:rPr>
                    <a:t>s</a:t>
                  </a:r>
                  <a:r>
                    <a:rPr sz="1800" b="1" spc="-10" dirty="0" smtClean="0">
                      <a:solidFill>
                        <a:srgbClr val="0070C0"/>
                      </a:solidFill>
                      <a:latin typeface="Cambria" panose="02040503050406030204" pitchFamily="18" charset="0"/>
                      <a:cs typeface="Times New Roman"/>
                    </a:rPr>
                    <a:t>:</a:t>
                  </a:r>
                  <a:endParaRPr lang="es-ES" b="1" spc="-10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/>
                  </a:endParaRPr>
                </a:p>
                <a:p>
                  <a:pPr algn="ctr">
                    <a:lnSpc>
                      <a:spcPct val="100000"/>
                    </a:lnSpc>
                  </a:pPr>
                  <a:endParaRPr sz="1800" dirty="0">
                    <a:latin typeface="Cambria" panose="02040503050406030204" pitchFamily="18" charset="0"/>
                    <a:cs typeface="Times New Roman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50"/>
                    </a:spcBef>
                  </a:pPr>
                  <a:r>
                    <a:rPr sz="1600" b="1" spc="-25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Dr.</a:t>
                  </a:r>
                  <a:r>
                    <a:rPr sz="1600" b="1" spc="-28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</a:t>
                  </a:r>
                  <a:r>
                    <a:rPr sz="1600" b="1" spc="-5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Francisco</a:t>
                  </a:r>
                  <a:r>
                    <a:rPr sz="1600" b="1" spc="-285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</a:t>
                  </a:r>
                  <a:r>
                    <a:rPr lang="es-ES" sz="1600" b="1" spc="-285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 </a:t>
                  </a:r>
                  <a:r>
                    <a:rPr sz="1600" b="1" spc="-35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Hernández</a:t>
                  </a:r>
                  <a:r>
                    <a:rPr sz="1600" b="1" spc="-27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</a:t>
                  </a:r>
                  <a:r>
                    <a:rPr lang="es-ES" sz="1600" b="1" spc="-27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  </a:t>
                  </a:r>
                  <a:r>
                    <a:rPr sz="1600" b="1" spc="-1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Oliveros</a:t>
                  </a:r>
                  <a:r>
                    <a:rPr sz="1600" b="1" spc="-28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</a:t>
                  </a:r>
                  <a:endParaRPr lang="es-ES" sz="1600" b="1" spc="-28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50"/>
                    </a:spcBef>
                  </a:pPr>
                  <a:r>
                    <a:rPr sz="1600" b="1" spc="-25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Dr.</a:t>
                  </a:r>
                  <a:r>
                    <a:rPr sz="1600" b="1" spc="-275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</a:t>
                  </a:r>
                  <a:r>
                    <a:rPr sz="1600" b="1" spc="-85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Javier</a:t>
                  </a:r>
                  <a:r>
                    <a:rPr sz="1600" b="1" spc="-28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</a:t>
                  </a:r>
                  <a:r>
                    <a:rPr lang="es-ES" sz="1600" b="1" spc="-28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  </a:t>
                  </a:r>
                  <a:r>
                    <a:rPr sz="1600" b="1" spc="-5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Serradilla</a:t>
                  </a:r>
                  <a:r>
                    <a:rPr sz="1600" b="1" spc="-285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</a:t>
                  </a:r>
                  <a:r>
                    <a:rPr lang="es-ES" sz="1600" b="1" spc="-285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  </a:t>
                  </a:r>
                  <a:r>
                    <a:rPr sz="1600" b="1" spc="-1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Rodrígue</a:t>
                  </a:r>
                  <a:r>
                    <a:rPr lang="es-ES" sz="1600" b="1" spc="-1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z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ts val="50"/>
                    </a:spcBef>
                  </a:pPr>
                  <a:r>
                    <a:rPr lang="es-ES" sz="1600" b="1" spc="-10" dirty="0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Dr. Pablo </a:t>
                  </a:r>
                  <a:r>
                    <a:rPr lang="es-ES" sz="1600" b="1" spc="-1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cs typeface="Times New Roman"/>
                    </a:rPr>
                    <a:t>Stringa</a:t>
                  </a:r>
                  <a:endParaRPr lang="es-ES" sz="1600" dirty="0">
                    <a:solidFill>
                      <a:srgbClr val="002060"/>
                    </a:solidFill>
                    <a:latin typeface="Cambria" panose="02040503050406030204" pitchFamily="18" charset="0"/>
                    <a:cs typeface="Times New Roman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83C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5431</TotalTime>
  <Words>496</Words>
  <Application>Microsoft Office PowerPoint</Application>
  <PresentationFormat>Personalizado</PresentationFormat>
  <Paragraphs>70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Calibri</vt:lpstr>
      <vt:lpstr>Cambria</vt:lpstr>
      <vt:lpstr>Microsoft Tai Le</vt:lpstr>
      <vt:lpstr>Times New Roman</vt:lpstr>
      <vt:lpstr>Wingdings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fundacionhulp</dc:creator>
  <cp:lastModifiedBy>fundacionhulp</cp:lastModifiedBy>
  <cp:revision>53</cp:revision>
  <dcterms:created xsi:type="dcterms:W3CDTF">2024-02-28T18:50:28Z</dcterms:created>
  <dcterms:modified xsi:type="dcterms:W3CDTF">2025-04-15T12:52:17Z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2023-05-07T00:00:00Z</vt:filetime>
  </property>
  <property fmtid="{D5CDD505-2E9C-101B-9397-08002B2CF9AE}" pid="3" name="LastSaved">
    <vt:filetime>2024-02-28T00:00:00Z</vt:filetime>
  </property>
  <property fmtid="{D5CDD505-2E9C-101B-9397-08002B2CF9AE}" pid="4" name="Producer">
    <vt:lpwstr>macOS Versión 11.6.4 (Compilación 20G417) Quartz PDFContext</vt:lpwstr>
  </property>
</Properties>
</file>