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2100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F7A4BFC-31CF-4270-913C-D9B4CB47834A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29E69B-B61D-4002-A8E7-1FF10FF9B9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5FC83-72F0-47D1-A82B-6B5C6947CFB8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A5581-D041-4E55-843E-CF6B9FD1ED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16F3-D190-4AB0-B35B-F6967EE8E047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1B855-231C-42FA-B4AB-942A8A43A02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EB57-EC73-49AE-8D5B-D50E9A49BCAD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857E4-2817-458C-9F66-9039ABF726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76EE8-8352-4DE0-B777-AF372BE14FE8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99EE-FFE4-4A86-B910-132245D828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4CE7E-E19B-47D7-8FA8-747A996F1E7F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20213-C87D-4DBC-A7F6-151BEB19E5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F3E42-9F58-4440-A7DA-9E6F563B1532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EAFF8-5E28-4B2B-9091-4C0E6A77D5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55EBD-FE44-45B1-8A02-E3F8907E3003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A7F2C-094B-4B85-8456-57F392516C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6452-35A6-485C-9922-1411512D40D5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2742D-96DB-4A77-ADFA-0A9AD4C8D7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F8FB1-875A-4F7C-BA9D-826E634E7F28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45CD-1652-4337-BE86-FBF529780F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8B82-25AE-492C-B6EF-8CF01DE89AF7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85A85-3FB9-472C-A912-9F5767377E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9EADB-604A-4CF8-B9B5-132C45409A0A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8E478-EE8D-48E0-A7AC-4C981519FD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96A6E8-D2C9-4228-8E42-FD15F312B4ED}" type="datetimeFigureOut">
              <a:rPr lang="es-ES"/>
              <a:pPr>
                <a:defRPr/>
              </a:pPr>
              <a:t>26/07/2017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53409E-A12B-41F7-986E-BA1D458367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uan Jose\Desktop\photo_2017-07-14_14-10-20.jpg"/>
          <p:cNvPicPr>
            <a:picLocks noChangeAspect="1" noChangeArrowheads="1"/>
          </p:cNvPicPr>
          <p:nvPr/>
        </p:nvPicPr>
        <p:blipFill>
          <a:blip r:embed="rId2">
            <a:lum bright="55000" contrast="-74000"/>
          </a:blip>
          <a:stretch>
            <a:fillRect/>
          </a:stretch>
        </p:blipFill>
        <p:spPr bwMode="auto">
          <a:xfrm>
            <a:off x="260350" y="1947929"/>
            <a:ext cx="6372225" cy="5749408"/>
          </a:xfrm>
          <a:prstGeom prst="rect">
            <a:avLst/>
          </a:prstGeom>
          <a:noFill/>
          <a:ln>
            <a:noFill/>
          </a:ln>
          <a:effectLst>
            <a:outerShdw sx="1000" sy="1000" algn="ctr" rotWithShape="0">
              <a:srgbClr val="000000"/>
            </a:outerShdw>
            <a:softEdge rad="635000"/>
          </a:effectLst>
        </p:spPr>
      </p:pic>
      <p:sp>
        <p:nvSpPr>
          <p:cNvPr id="14340" name="Rectángulo 8"/>
          <p:cNvSpPr>
            <a:spLocks noChangeArrowheads="1"/>
          </p:cNvSpPr>
          <p:nvPr/>
        </p:nvSpPr>
        <p:spPr bwMode="auto">
          <a:xfrm>
            <a:off x="3336925" y="4814888"/>
            <a:ext cx="184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alibri" pitchFamily="34" charset="0"/>
            </a:endParaRPr>
          </a:p>
          <a:p>
            <a:endParaRPr lang="es-ES">
              <a:latin typeface="Calibri" pitchFamily="34" charset="0"/>
            </a:endParaRPr>
          </a:p>
        </p:txBody>
      </p:sp>
      <p:pic>
        <p:nvPicPr>
          <p:cNvPr id="14341" name="Picture 2" descr="C:\Users\Juan Jose\Desktop\M.A.C.T.AC\logo mactac_vlarga mas grand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7413" y="1588"/>
            <a:ext cx="2160587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13 CuadroTexto"/>
          <p:cNvSpPr txBox="1">
            <a:spLocks noChangeArrowheads="1"/>
          </p:cNvSpPr>
          <p:nvPr/>
        </p:nvSpPr>
        <p:spPr bwMode="auto">
          <a:xfrm>
            <a:off x="3935413" y="452438"/>
            <a:ext cx="1074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>
                <a:solidFill>
                  <a:srgbClr val="FF0000"/>
                </a:solidFill>
                <a:latin typeface="Calibri" pitchFamily="34" charset="0"/>
              </a:rPr>
              <a:t>PROYECTO:</a:t>
            </a:r>
          </a:p>
        </p:txBody>
      </p:sp>
      <p:pic>
        <p:nvPicPr>
          <p:cNvPr id="14343" name="9 Imagen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8964613"/>
            <a:ext cx="2225675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Imagen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10150" y="8526463"/>
            <a:ext cx="14478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875" y="41275"/>
            <a:ext cx="2874963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0763" y="9034463"/>
            <a:ext cx="11366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CuadroTexto 5"/>
          <p:cNvSpPr txBox="1">
            <a:spLocks noChangeArrowheads="1"/>
          </p:cNvSpPr>
          <p:nvPr/>
        </p:nvSpPr>
        <p:spPr bwMode="auto">
          <a:xfrm>
            <a:off x="260350" y="788988"/>
            <a:ext cx="6372225" cy="879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000" b="1">
                <a:solidFill>
                  <a:srgbClr val="FF0000"/>
                </a:solidFill>
                <a:latin typeface="Calibri" pitchFamily="34" charset="0"/>
              </a:rPr>
              <a:t>JORNADA CIENTIFICA</a:t>
            </a:r>
          </a:p>
          <a:p>
            <a:pPr algn="ctr"/>
            <a:r>
              <a:rPr lang="es-ES_tradnl" sz="2000" b="1">
                <a:latin typeface="Calibri" pitchFamily="34" charset="0"/>
              </a:rPr>
              <a:t>MANEJO DE HERIDOS EN ATENTADOS TERRORISTAS CON MÚLTIPLES VÍCTIMAS</a:t>
            </a:r>
            <a:endParaRPr lang="es-ES_tradnl" sz="1600" b="1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Objetivos:</a:t>
            </a:r>
            <a:endParaRPr lang="es-ES_tradnl" sz="160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 Hablar de la hemorragia exanguinante como causa más común de muerte 	evitable en este tipo de incidentes. </a:t>
            </a: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 Conocer el manejo de hemorragias exanguinantes, vía aérea y heridas en tórax  </a:t>
            </a:r>
          </a:p>
          <a:p>
            <a:r>
              <a:rPr lang="es-ES_tradnl" sz="1400">
                <a:latin typeface="Calibri" pitchFamily="34" charset="0"/>
              </a:rPr>
              <a:t>     bajo las recomendaciones del Bleeding Control Program y el CoTECC.</a:t>
            </a: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 Entender la importancia de una correcta “alerta situacional” para una 	respuesta adecuada.</a:t>
            </a: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 Estandarizar un lenguaje común entre todos los eslabones de la cadena 	asistencial para una buena gestión de las víctimas (Consenso Hartford). </a:t>
            </a: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Analizar e Investigar la adquisición de competencias y conocimientos para una revisión y su posterior publicación científica.</a:t>
            </a:r>
            <a:endParaRPr lang="es-ES_tradnl" sz="160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Talleres de familiarización y manejo de: </a:t>
            </a:r>
            <a:endParaRPr lang="es-ES_tradnl" sz="1600">
              <a:solidFill>
                <a:srgbClr val="FF0000"/>
              </a:solidFill>
              <a:latin typeface="Calibri" pitchFamily="34" charset="0"/>
            </a:endParaRPr>
          </a:p>
          <a:p>
            <a:endParaRPr lang="es-ES_tradnl" sz="1600">
              <a:latin typeface="Calibri" pitchFamily="34" charset="0"/>
            </a:endParaRPr>
          </a:p>
          <a:p>
            <a:endParaRPr lang="es-ES_tradnl" sz="1600">
              <a:latin typeface="Calibri" pitchFamily="34" charset="0"/>
            </a:endParaRPr>
          </a:p>
          <a:p>
            <a:endParaRPr lang="es-ES_tradnl" sz="1600">
              <a:latin typeface="Calibri" pitchFamily="34" charset="0"/>
            </a:endParaRPr>
          </a:p>
          <a:p>
            <a:endParaRPr lang="es-ES_tradnl" sz="160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Lugar: </a:t>
            </a:r>
            <a:r>
              <a:rPr lang="es-ES_tradnl" sz="1400">
                <a:latin typeface="Calibri" pitchFamily="34" charset="0"/>
              </a:rPr>
              <a:t>Hospital Universitario La Paz. Centro de Simulación.</a:t>
            </a:r>
          </a:p>
          <a:p>
            <a:pPr>
              <a:lnSpc>
                <a:spcPct val="150000"/>
              </a:lnSpc>
            </a:pP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Fecha: </a:t>
            </a:r>
            <a:r>
              <a:rPr lang="es-ES_tradnl" sz="1400" b="1">
                <a:latin typeface="Calibri" pitchFamily="34" charset="0"/>
              </a:rPr>
              <a:t>20 de Octubre 2017. De 15:30 a 22:30 horas. </a:t>
            </a:r>
            <a:r>
              <a:rPr lang="es-ES_tradnl" sz="1400" b="1">
                <a:solidFill>
                  <a:srgbClr val="FF0000"/>
                </a:solidFill>
                <a:latin typeface="Calibri" pitchFamily="34" charset="0"/>
              </a:rPr>
              <a:t>Precio: </a:t>
            </a:r>
            <a:r>
              <a:rPr lang="es-ES_tradnl" sz="1400" b="1">
                <a:latin typeface="Calibri" pitchFamily="34" charset="0"/>
              </a:rPr>
              <a:t>70 euros</a:t>
            </a:r>
          </a:p>
          <a:p>
            <a:pPr>
              <a:lnSpc>
                <a:spcPct val="150000"/>
              </a:lnSpc>
            </a:pPr>
            <a:r>
              <a:rPr lang="es-ES_tradnl" sz="1400" b="1">
                <a:solidFill>
                  <a:srgbClr val="FF0000"/>
                </a:solidFill>
                <a:latin typeface="Calibri" pitchFamily="34" charset="0"/>
              </a:rPr>
              <a:t>Plazas</a:t>
            </a:r>
            <a:r>
              <a:rPr lang="es-ES_tradnl" sz="1400" b="1">
                <a:latin typeface="Calibri" pitchFamily="34" charset="0"/>
              </a:rPr>
              <a:t>: 18 por riguroso orden de inscripción</a:t>
            </a:r>
          </a:p>
          <a:p>
            <a:pPr>
              <a:lnSpc>
                <a:spcPct val="150000"/>
              </a:lnSpc>
            </a:pP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Personal a quién va dirigido: </a:t>
            </a:r>
          </a:p>
          <a:p>
            <a:r>
              <a:rPr lang="es-ES_tradnl" sz="1400">
                <a:latin typeface="Calibri" pitchFamily="34" charset="0"/>
              </a:rPr>
              <a:t>Todo ciudadano, profesional de seguridad pública o privada, profesional sanitario, investigador o futuro profesional que pudiera verse involucrado en el manejo y/o recepción de víctimas producidas en este tipo de incidentes.</a:t>
            </a:r>
          </a:p>
          <a:p>
            <a:pPr>
              <a:lnSpc>
                <a:spcPct val="150000"/>
              </a:lnSpc>
            </a:pP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Inscripciones: </a:t>
            </a:r>
            <a:r>
              <a:rPr lang="es-ES_tradnl" sz="1600" b="1">
                <a:solidFill>
                  <a:schemeClr val="hlink"/>
                </a:solidFill>
                <a:latin typeface="Calibri" pitchFamily="34" charset="0"/>
              </a:rPr>
              <a:t>irene.cuevas@salud.madrid.org</a:t>
            </a: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 Tfno:</a:t>
            </a:r>
            <a:r>
              <a:rPr lang="es-ES_tradnl" sz="1600" b="1">
                <a:solidFill>
                  <a:schemeClr val="hlink"/>
                </a:solidFill>
                <a:latin typeface="Calibri" pitchFamily="34" charset="0"/>
              </a:rPr>
              <a:t>917277154</a:t>
            </a:r>
            <a:endParaRPr lang="es-ES_tradnl" sz="1400">
              <a:solidFill>
                <a:schemeClr val="hlink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Ponentes:</a:t>
            </a:r>
            <a:endParaRPr lang="es-ES_tradnl" sz="1400" b="1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 Juan José Pajuelo, Responsable Departamento Medicina Táctica de MS</a:t>
            </a: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 José Carlos Meneses, Cirujano Torácico HU 12 de Octubre</a:t>
            </a:r>
          </a:p>
          <a:p>
            <a:pPr>
              <a:buFont typeface="Wingdings" pitchFamily="2" charset="2"/>
              <a:buChar char="ü"/>
            </a:pPr>
            <a:r>
              <a:rPr lang="es-ES_tradnl" sz="1400">
                <a:latin typeface="Calibri" pitchFamily="34" charset="0"/>
              </a:rPr>
              <a:t> Especialistas en seguridad y rescate táctico</a:t>
            </a:r>
          </a:p>
          <a:p>
            <a:pPr>
              <a:lnSpc>
                <a:spcPct val="150000"/>
              </a:lnSpc>
            </a:pPr>
            <a:r>
              <a:rPr lang="es-ES_tradnl" sz="1600" b="1">
                <a:solidFill>
                  <a:srgbClr val="FF0000"/>
                </a:solidFill>
                <a:latin typeface="Calibri" pitchFamily="34" charset="0"/>
              </a:rPr>
              <a:t>Organizan:</a:t>
            </a:r>
          </a:p>
          <a:p>
            <a:endParaRPr lang="es-ES">
              <a:latin typeface="Calibri" pitchFamily="34" charset="0"/>
            </a:endParaRPr>
          </a:p>
        </p:txBody>
      </p:sp>
      <p:sp>
        <p:nvSpPr>
          <p:cNvPr id="14349" name="7 CuadroTexto"/>
          <p:cNvSpPr txBox="1">
            <a:spLocks noChangeArrowheads="1"/>
          </p:cNvSpPr>
          <p:nvPr/>
        </p:nvSpPr>
        <p:spPr bwMode="auto">
          <a:xfrm>
            <a:off x="15875" y="4306888"/>
            <a:ext cx="6480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>
              <a:buFont typeface="Arial" charset="0"/>
              <a:buChar char="•"/>
            </a:pPr>
            <a:r>
              <a:rPr lang="es-ES_tradnl" b="1">
                <a:latin typeface="Calibri" pitchFamily="34" charset="0"/>
              </a:rPr>
              <a:t>  </a:t>
            </a:r>
            <a:r>
              <a:rPr lang="es-ES_tradnl" sz="1400" b="1">
                <a:latin typeface="Calibri" pitchFamily="34" charset="0"/>
              </a:rPr>
              <a:t>Acarreos/arrastres y pautas de actuación en estos incidentes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>
                <a:latin typeface="Calibri" pitchFamily="34" charset="0"/>
              </a:rPr>
              <a:t>  Torniquetes prehospitalarios  (comerciales y de circunstancias)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>
                <a:latin typeface="Calibri" pitchFamily="34" charset="0"/>
              </a:rPr>
              <a:t>  Agentes hemostáticos y vendajes compresivos 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>
                <a:latin typeface="Calibri" pitchFamily="34" charset="0"/>
              </a:rPr>
              <a:t>  Manejo básico de la vía aérea y uso de parche oclusivo en heridas en tórax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235</Words>
  <Application>Microsoft Office PowerPoint</Application>
  <PresentationFormat>A4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Diapositiva 1</vt:lpstr>
    </vt:vector>
  </TitlesOfParts>
  <Company>CITODERM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Carlos Meneses Pardo</dc:creator>
  <cp:lastModifiedBy>HULP</cp:lastModifiedBy>
  <cp:revision>31</cp:revision>
  <dcterms:created xsi:type="dcterms:W3CDTF">2016-07-07T18:46:24Z</dcterms:created>
  <dcterms:modified xsi:type="dcterms:W3CDTF">2017-07-26T09:14:51Z</dcterms:modified>
</cp:coreProperties>
</file>